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1.jpeg" ContentType="image/jpeg"/>
  <Override PartName="/ppt/media/image10.png" ContentType="image/png"/>
  <Override PartName="/ppt/media/image4.png" ContentType="image/png"/>
  <Override PartName="/ppt/media/image8.png" ContentType="image/png"/>
  <Override PartName="/ppt/media/image1.jpeg" ContentType="image/jpeg"/>
  <Override PartName="/ppt/media/image3.png" ContentType="image/png"/>
  <Override PartName="/ppt/media/image7.png" ContentType="image/png"/>
  <Override PartName="/ppt/media/image2.png" ContentType="image/png"/>
  <Override PartName="/ppt/media/image6.png" ContentType="image/png"/>
  <Override PartName="/ppt/media/image5.png" ContentType="image/png"/>
  <Override PartName="/ppt/media/image9.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2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3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45"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47"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49"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0"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5"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56"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0"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6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4"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7"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6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1"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2"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7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5"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1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1"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2" name="CustomShape 3"/>
          <p:cNvSpPr/>
          <p:nvPr/>
        </p:nvSpPr>
        <p:spPr>
          <a:xfrm rot="21435600">
            <a:off x="-18720" y="201600"/>
            <a:ext cx="9162360" cy="648360"/>
          </a:xfrm>
          <a:prstGeom prst="rect">
            <a:avLst/>
          </a:prstGeom>
          <a:ln w="10800">
            <a:solidFill>
              <a:srgbClr val="008abf"/>
            </a:solidFill>
            <a:round/>
          </a:ln>
        </p:spPr>
      </p:sp>
      <p:sp>
        <p:nvSpPr>
          <p:cNvPr id="3" name="CustomShape 4"/>
          <p:cNvSpPr/>
          <p:nvPr/>
        </p:nvSpPr>
        <p:spPr>
          <a:xfrm rot="21435600">
            <a:off x="-14040" y="275040"/>
            <a:ext cx="9174960" cy="529560"/>
          </a:xfrm>
          <a:prstGeom prst="rect">
            <a:avLst/>
          </a:prstGeom>
          <a:ln w="9360">
            <a:solidFill>
              <a:srgbClr val="009dd9"/>
            </a:solidFill>
            <a:round/>
          </a:ln>
        </p:spPr>
      </p:sp>
      <p:sp>
        <p:nvSpPr>
          <p:cNvPr id="4" name="PlaceHolder 5"/>
          <p:cNvSpPr>
            <a:spLocks noGrp="1"/>
          </p:cNvSpPr>
          <p:nvPr>
            <p:ph type="title"/>
          </p:nvPr>
        </p:nvSpPr>
        <p:spPr>
          <a:xfrm>
            <a:off x="457200" y="704160"/>
            <a:ext cx="8228880" cy="1142640"/>
          </a:xfrm>
          <a:prstGeom prst="rect">
            <a:avLst/>
          </a:prstGeom>
        </p:spPr>
        <p:txBody>
          <a:bodyPr anchor="ctr" bIns="0" lIns="0" rIns="0" tIns="0" wrap="none"/>
          <a:p>
            <a:r>
              <a:rPr lang="ru-RU"/>
              <a:t>Для правки текста заголовка щелкните мышью</a:t>
            </a:r>
            <a:endParaRPr/>
          </a:p>
        </p:txBody>
      </p:sp>
      <p:sp>
        <p:nvSpPr>
          <p:cNvPr id="5" name="PlaceHolder 6"/>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38"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39"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40" name="CustomShape 3"/>
          <p:cNvSpPr/>
          <p:nvPr/>
        </p:nvSpPr>
        <p:spPr>
          <a:xfrm rot="21435600">
            <a:off x="-18720" y="201600"/>
            <a:ext cx="9162360" cy="648360"/>
          </a:xfrm>
          <a:prstGeom prst="rect">
            <a:avLst/>
          </a:prstGeom>
          <a:ln w="10800">
            <a:solidFill>
              <a:srgbClr val="008abf"/>
            </a:solidFill>
            <a:round/>
          </a:ln>
        </p:spPr>
      </p:sp>
      <p:sp>
        <p:nvSpPr>
          <p:cNvPr id="41" name="CustomShape 4"/>
          <p:cNvSpPr/>
          <p:nvPr/>
        </p:nvSpPr>
        <p:spPr>
          <a:xfrm rot="21435600">
            <a:off x="-14040" y="275040"/>
            <a:ext cx="9174960" cy="529560"/>
          </a:xfrm>
          <a:prstGeom prst="rect">
            <a:avLst/>
          </a:prstGeom>
          <a:ln w="9360">
            <a:solidFill>
              <a:srgbClr val="009dd9"/>
            </a:solidFill>
            <a:round/>
          </a:ln>
        </p:spPr>
      </p:sp>
      <p:sp>
        <p:nvSpPr>
          <p:cNvPr id="42" name="PlaceHolder 5"/>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43" name="PlaceHolder 6"/>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CustomShape 1"/>
          <p:cNvSpPr/>
          <p:nvPr/>
        </p:nvSpPr>
        <p:spPr>
          <a:xfrm>
            <a:off x="714240" y="428760"/>
            <a:ext cx="7850880" cy="2270880"/>
          </a:xfrm>
          <a:prstGeom prst="rect">
            <a:avLst/>
          </a:prstGeom>
        </p:spPr>
        <p:txBody>
          <a:bodyPr anchor="b" bIns="0" lIns="0" rIns="18360" tIns="0"/>
          <a:p>
            <a:pPr algn="ctr">
              <a:lnSpc>
                <a:spcPct val="100000"/>
              </a:lnSpc>
            </a:pPr>
            <a:r>
              <a:rPr b="1" lang="ru-RU" sz="6600">
                <a:solidFill>
                  <a:srgbClr val="ffff00"/>
                </a:solidFill>
                <a:latin typeface="Calibri"/>
              </a:rPr>
              <a:t>Тұлғалық өсу </a:t>
            </a:r>
            <a:endParaRPr/>
          </a:p>
        </p:txBody>
      </p:sp>
      <p:sp>
        <p:nvSpPr>
          <p:cNvPr id="77" name="CustomShape 2"/>
          <p:cNvSpPr/>
          <p:nvPr/>
        </p:nvSpPr>
        <p:spPr>
          <a:xfrm>
            <a:off x="1000080" y="4286160"/>
            <a:ext cx="7854120" cy="1894680"/>
          </a:xfrm>
          <a:prstGeom prst="rect">
            <a:avLst/>
          </a:prstGeom>
        </p:spPr>
        <p:txBody>
          <a:bodyPr bIns="45000" lIns="0" rIns="18360" tIns="45000"/>
          <a:p>
            <a:pPr algn="r">
              <a:lnSpc>
                <a:spcPct val="100000"/>
              </a:lnSpc>
            </a:pPr>
            <a:r>
              <a:rPr b="1" lang="ru-RU" sz="2600">
                <a:solidFill>
                  <a:srgbClr val="000000"/>
                </a:solidFill>
                <a:latin typeface="Constantia"/>
              </a:rPr>
              <a:t>Орындаған:  </a:t>
            </a:r>
            <a:r>
              <a:rPr lang="ru-RU" sz="2600">
                <a:solidFill>
                  <a:srgbClr val="000000"/>
                </a:solidFill>
                <a:latin typeface="Constantia"/>
              </a:rPr>
              <a:t>. </a:t>
            </a:r>
            <a:endParaRPr/>
          </a:p>
          <a:p>
            <a:pPr algn="r">
              <a:lnSpc>
                <a:spcPct val="100000"/>
              </a:lnSpc>
            </a:pPr>
            <a:r>
              <a:rPr b="1" lang="ru-RU" sz="2600">
                <a:solidFill>
                  <a:srgbClr val="000000"/>
                </a:solidFill>
                <a:latin typeface="Constantia"/>
              </a:rPr>
              <a:t>  </a:t>
            </a:r>
            <a:r>
              <a:rPr lang="ru-RU" sz="2600">
                <a:solidFill>
                  <a:srgbClr val="000000"/>
                </a:solidFill>
                <a:latin typeface="Constantia"/>
              </a:rPr>
              <a:t>Тоқсанбаева Н. Қ.</a:t>
            </a:r>
            <a:endParaRPr/>
          </a:p>
        </p:txBody>
      </p:sp>
      <p:pic>
        <p:nvPicPr>
          <p:cNvPr descr="" id="78" name="Picture 2"/>
          <p:cNvPicPr/>
          <p:nvPr/>
        </p:nvPicPr>
        <p:blipFill>
          <a:blip r:embed="rId1"/>
          <a:stretch>
            <a:fillRect/>
          </a:stretch>
        </p:blipFill>
        <p:spPr>
          <a:xfrm>
            <a:off x="285840" y="3000240"/>
            <a:ext cx="3071160" cy="3642480"/>
          </a:xfrm>
          <a:prstGeom prst="rect">
            <a:avLst/>
          </a:prstGeom>
        </p:spPr>
      </p:pic>
    </p:spTree>
  </p:cSld>
  <p:transition>
    <p:wipe dir="r"/>
  </p:transition>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214200" y="857160"/>
            <a:ext cx="8643240" cy="6000120"/>
          </a:xfrm>
          <a:prstGeom prst="rect">
            <a:avLst/>
          </a:prstGeom>
        </p:spPr>
        <p:txBody>
          <a:bodyPr bIns="45000" lIns="90000" rIns="90000" tIns="45000"/>
          <a:p>
            <a:pPr algn="just">
              <a:lnSpc>
                <a:spcPct val="100000"/>
              </a:lnSpc>
              <a:buSzPct val="25000"/>
              <a:buFont charset="2" typeface="Wingdings 2"/>
              <a:buChar char=""/>
            </a:pPr>
            <a:r>
              <a:rPr lang="ru-RU" sz="2600">
                <a:solidFill>
                  <a:srgbClr val="000000"/>
                </a:solidFill>
                <a:latin typeface="Times New Roman"/>
              </a:rPr>
              <a:t>Егер адамдардағы </a:t>
            </a:r>
            <a:r>
              <a:rPr b="1" lang="ru-RU" sz="2600">
                <a:solidFill>
                  <a:srgbClr val="000000"/>
                </a:solidFill>
                <a:latin typeface="Times New Roman"/>
              </a:rPr>
              <a:t>"сену-сенбеу" </a:t>
            </a:r>
            <a:r>
              <a:rPr lang="ru-RU" sz="2600">
                <a:solidFill>
                  <a:srgbClr val="000000"/>
                </a:solidFill>
                <a:latin typeface="Times New Roman"/>
              </a:rPr>
              <a:t>критерийін психологиялық теорияның негізіне кіргізетін болсақ, онда олар екі топқа бөлінеді: адам табиғатына "сенетіндер" (яғни, гуманистик бағдарланғандар ) және "сенбейтіндер". Әйтседе, осы топтардың ішінен айырмашылықтарды көруге болады, сол себепті оларды тағы да бөліп қарастырсақ:</a:t>
            </a:r>
            <a:endParaRPr/>
          </a:p>
          <a:p>
            <a:pPr algn="just">
              <a:lnSpc>
                <a:spcPct val="100000"/>
              </a:lnSpc>
              <a:buSzPct val="25000"/>
              <a:buFont charset="2" typeface="Wingdings 2"/>
              <a:buChar char=""/>
            </a:pPr>
            <a:r>
              <a:rPr lang="ru-RU" sz="2600">
                <a:solidFill>
                  <a:srgbClr val="000000"/>
                </a:solidFill>
                <a:latin typeface="Times New Roman"/>
              </a:rPr>
              <a:t>1. </a:t>
            </a:r>
            <a:r>
              <a:rPr i="1" lang="ru-RU" sz="2600">
                <a:solidFill>
                  <a:srgbClr val="ff0000"/>
                </a:solidFill>
                <a:latin typeface="Times New Roman"/>
              </a:rPr>
              <a:t>" Сенбейтіндердің" тобында (пессимистер)</a:t>
            </a:r>
            <a:r>
              <a:rPr lang="ru-RU" sz="2600">
                <a:solidFill>
                  <a:srgbClr val="000000"/>
                </a:solidFill>
                <a:latin typeface="Times New Roman"/>
              </a:rPr>
              <a:t> адам табиғаты жағымсыз-асоциалды және деструктивті және адам бұнымен өзі күресе алмайды деген қатаң позициялар бар ; және табиғи мән адамда былайша айтқанда жоқ және ол  бастапқыда  сыртқы әсерлерден қалыптасатын бейтарап обьект ретінде көрінеді деген жұмсағырақ позициялар бар.</a:t>
            </a:r>
            <a:endParaRPr/>
          </a:p>
          <a:p>
            <a:pPr algn="just">
              <a:lnSpc>
                <a:spcPct val="100000"/>
              </a:lnSpc>
            </a:pPr>
            <a:endParaRPr/>
          </a:p>
        </p:txBody>
      </p:sp>
    </p:spTree>
  </p:cSld>
  <p:transition>
    <p:wipe dir="r"/>
  </p:transition>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214200" y="714240"/>
            <a:ext cx="8714880" cy="6143040"/>
          </a:xfrm>
          <a:prstGeom prst="rect">
            <a:avLst/>
          </a:prstGeom>
        </p:spPr>
        <p:txBody>
          <a:bodyPr bIns="45000" lIns="90000" rIns="90000" tIns="45000"/>
          <a:p>
            <a:pPr algn="just">
              <a:lnSpc>
                <a:spcPct val="100000"/>
              </a:lnSpc>
              <a:buSzPct val="25000"/>
              <a:buFont charset="2" typeface="Wingdings 2"/>
              <a:buChar char=""/>
            </a:pPr>
            <a:r>
              <a:rPr i="1" lang="ru-RU" sz="2600">
                <a:solidFill>
                  <a:srgbClr val="ff0000"/>
                </a:solidFill>
                <a:latin typeface="Times New Roman"/>
              </a:rPr>
              <a:t>2. "Сенетіндердің"  тобында (оптимистер)</a:t>
            </a:r>
            <a:r>
              <a:rPr lang="ru-RU" sz="2600">
                <a:solidFill>
                  <a:srgbClr val="000000"/>
                </a:solidFill>
                <a:latin typeface="Times New Roman"/>
              </a:rPr>
              <a:t> радикалды, шартсыз - позитивтi көзқарастар қалыптасқан,  бұнда адамның қайырымды және конструктивтiк мәнi тиiстi жағдайларда ашылатын  потенциалдың өңiнде салынған;</a:t>
            </a:r>
            <a:endParaRPr/>
          </a:p>
          <a:p>
            <a:pPr algn="just">
              <a:lnSpc>
                <a:spcPct val="100000"/>
              </a:lnSpc>
              <a:buSzPct val="25000"/>
              <a:buFont charset="2" typeface="Wingdings 2"/>
              <a:buChar char=""/>
            </a:pPr>
            <a:r>
              <a:rPr lang="ru-RU" sz="2600">
                <a:solidFill>
                  <a:srgbClr val="000000"/>
                </a:solidFill>
                <a:latin typeface="Times New Roman"/>
              </a:rPr>
              <a:t>Егер адамның мәнi негативтi болса, онда оны түзеу керек; егер олай болмаса онда оны жасау, қалыптастыру керек және оны адамға салу қажет (бұл екі жағдайда да негізгі бағдар ретінде қоғамның қызығушлықтары орын алады). Егер ол позитивті болатын болса - оған ашылуға көмектесу қажет; егер мән еркiн таңдау арқылыны алса, онда оған осы таңдауды жасауға көмектесу қажет (осы соңғы екі жағдайда адамның өз қызығушылықтары басты бағытқа тұрғызылады).</a:t>
            </a:r>
            <a:endParaRPr/>
          </a:p>
          <a:p>
            <a:pPr algn="just">
              <a:lnSpc>
                <a:spcPct val="100000"/>
              </a:lnSpc>
              <a:buSzPct val="25000"/>
              <a:buFont charset="2" typeface="Wingdings 2"/>
              <a:buChar char=""/>
            </a:pPr>
            <a:r>
              <a:rPr lang="ru-RU" sz="2600">
                <a:solidFill>
                  <a:srgbClr val="000000"/>
                </a:solidFill>
                <a:latin typeface="Times New Roman"/>
              </a:rPr>
              <a:t>Қорыта келгенде, тұлғалық өсу және өз дегенiн iске асыру гуманистiк психологияның  адамға  көзқарасының логикалық жалғасы болып табылады және мәні бойынша сенуші емес адамдармен, түзетуші және қалыптастырушы бағыттармен  сәйкес емес. </a:t>
            </a:r>
            <a:endParaRPr/>
          </a:p>
          <a:p>
            <a:pPr algn="just">
              <a:lnSpc>
                <a:spcPct val="100000"/>
              </a:lnSpc>
            </a:pPr>
            <a:endParaRPr/>
          </a:p>
        </p:txBody>
      </p:sp>
    </p:spTree>
  </p:cSld>
  <p:transition>
    <p:wipe dir="r"/>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CustomShape 1"/>
          <p:cNvSpPr/>
          <p:nvPr/>
        </p:nvSpPr>
        <p:spPr>
          <a:xfrm>
            <a:off x="457200" y="704160"/>
            <a:ext cx="8228880" cy="1142280"/>
          </a:xfrm>
          <a:prstGeom prst="rect">
            <a:avLst/>
          </a:prstGeom>
        </p:spPr>
        <p:txBody>
          <a:bodyPr anchor="b" bIns="0" lIns="0" rIns="0" tIns="45000"/>
          <a:p>
            <a:pPr>
              <a:lnSpc>
                <a:spcPct val="100000"/>
              </a:lnSpc>
            </a:pPr>
            <a:r>
              <a:rPr b="1" lang="ru-RU" sz="2800">
                <a:solidFill>
                  <a:srgbClr val="7030a0"/>
                </a:solidFill>
                <a:latin typeface="Calibri"/>
              </a:rPr>
              <a:t>Соңғы кездері адам табиғаты мен қалыптасуында мәнге ие бағыттар мыналар болып табылады:</a:t>
            </a:r>
            <a:endParaRPr/>
          </a:p>
        </p:txBody>
      </p:sp>
      <p:sp>
        <p:nvSpPr>
          <p:cNvPr id="96" name="CustomShape 2"/>
          <p:cNvSpPr/>
          <p:nvPr/>
        </p:nvSpPr>
        <p:spPr>
          <a:xfrm>
            <a:off x="457200" y="1935360"/>
            <a:ext cx="4042800" cy="4350240"/>
          </a:xfrm>
          <a:prstGeom prst="rect">
            <a:avLst/>
          </a:prstGeom>
        </p:spPr>
        <p:txBody>
          <a:bodyPr bIns="45000" lIns="90000" rIns="90000" tIns="45000"/>
          <a:p>
            <a:pPr>
              <a:lnSpc>
                <a:spcPct val="100000"/>
              </a:lnSpc>
            </a:pPr>
            <a:endParaRPr/>
          </a:p>
          <a:p>
            <a:pPr>
              <a:lnSpc>
                <a:spcPct val="100000"/>
              </a:lnSpc>
              <a:buSzPct val="25000"/>
              <a:buFont charset="2" typeface="Wingdings 2"/>
              <a:buChar char=""/>
            </a:pPr>
            <a:r>
              <a:rPr b="1" i="1" lang="ru-RU" sz="2600">
                <a:solidFill>
                  <a:srgbClr val="000000"/>
                </a:solidFill>
                <a:latin typeface="Constantia"/>
              </a:rPr>
              <a:t>Когнитивті психология </a:t>
            </a:r>
            <a:endParaRPr/>
          </a:p>
          <a:p>
            <a:pPr>
              <a:lnSpc>
                <a:spcPct val="100000"/>
              </a:lnSpc>
              <a:buSzPct val="25000"/>
              <a:buFont charset="2" typeface="Wingdings 2"/>
              <a:buChar char=""/>
            </a:pPr>
            <a:r>
              <a:rPr b="1" i="1" lang="ru-RU" sz="2600">
                <a:solidFill>
                  <a:srgbClr val="000000"/>
                </a:solidFill>
                <a:latin typeface="Constantia"/>
              </a:rPr>
              <a:t>Адамгершiлiк потенциалдың дамуы ( the human potential movement)</a:t>
            </a:r>
            <a:endParaRPr/>
          </a:p>
          <a:p>
            <a:pPr>
              <a:lnSpc>
                <a:spcPct val="100000"/>
              </a:lnSpc>
              <a:buSzPct val="25000"/>
              <a:buFont charset="2" typeface="Wingdings 2"/>
              <a:buChar char=""/>
            </a:pPr>
            <a:r>
              <a:rPr b="1" i="1" lang="ru-RU" sz="2600">
                <a:solidFill>
                  <a:srgbClr val="000000"/>
                </a:solidFill>
                <a:latin typeface="Constantia"/>
              </a:rPr>
              <a:t>Әйел психологиясы </a:t>
            </a:r>
            <a:endParaRPr/>
          </a:p>
          <a:p>
            <a:pPr>
              <a:lnSpc>
                <a:spcPct val="100000"/>
              </a:lnSpc>
              <a:buSzPct val="25000"/>
              <a:buFont charset="2" typeface="Wingdings 2"/>
              <a:buChar char=""/>
            </a:pPr>
            <a:r>
              <a:rPr b="1" i="1" lang="ru-RU" sz="2600">
                <a:solidFill>
                  <a:srgbClr val="000000"/>
                </a:solidFill>
                <a:latin typeface="Constantia"/>
              </a:rPr>
              <a:t>Шығыс идеялары</a:t>
            </a:r>
            <a:endParaRPr/>
          </a:p>
          <a:p>
            <a:pPr>
              <a:lnSpc>
                <a:spcPct val="100000"/>
              </a:lnSpc>
            </a:pPr>
            <a:endParaRPr/>
          </a:p>
        </p:txBody>
      </p:sp>
      <p:pic>
        <p:nvPicPr>
          <p:cNvPr descr="" id="97" name="Picture 2"/>
          <p:cNvPicPr/>
          <p:nvPr/>
        </p:nvPicPr>
        <p:blipFill>
          <a:blip r:embed="rId1"/>
          <a:stretch>
            <a:fillRect/>
          </a:stretch>
        </p:blipFill>
        <p:spPr>
          <a:xfrm>
            <a:off x="4286160" y="2143080"/>
            <a:ext cx="4428360" cy="4357080"/>
          </a:xfrm>
          <a:prstGeom prst="rect">
            <a:avLst/>
          </a:prstGeom>
          <a:ln w="190440">
            <a:solidFill>
              <a:srgbClr val="c8c6bd"/>
            </a:solidFill>
            <a:round/>
          </a:ln>
        </p:spPr>
      </p:pic>
    </p:spTree>
  </p:cSld>
  <p:transition>
    <p:wipe dir="r"/>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457200" y="642960"/>
            <a:ext cx="8228880" cy="5680800"/>
          </a:xfrm>
          <a:prstGeom prst="rect">
            <a:avLst/>
          </a:prstGeom>
        </p:spPr>
        <p:txBody>
          <a:bodyPr bIns="45000" lIns="90000" rIns="90000" tIns="45000"/>
          <a:p>
            <a:pPr algn="ctr">
              <a:lnSpc>
                <a:spcPct val="100000"/>
              </a:lnSpc>
            </a:pPr>
            <a:r>
              <a:rPr b="1" lang="ru-RU" sz="2600">
                <a:solidFill>
                  <a:srgbClr val="ff0000"/>
                </a:solidFill>
                <a:latin typeface="Times New Roman"/>
              </a:rPr>
              <a:t>Когнитивті психология</a:t>
            </a:r>
            <a:endParaRPr/>
          </a:p>
          <a:p>
            <a:pPr algn="just">
              <a:lnSpc>
                <a:spcPct val="100000"/>
              </a:lnSpc>
              <a:buSzPct val="25000"/>
              <a:buFont charset="2" typeface="Wingdings 2"/>
              <a:buChar char=""/>
            </a:pPr>
            <a:r>
              <a:rPr lang="ru-RU" sz="2600">
                <a:solidFill>
                  <a:srgbClr val="000000"/>
                </a:solidFill>
                <a:latin typeface="Times New Roman"/>
              </a:rPr>
              <a:t>Когнитивтiк психология  қалай ақыл жұмыс iстейтiнiн талдап, және адамгершiлiк мiнез-құлықтың әр түрлiлiгін және күрделiлiгiн бағалауға мүмкiндiк бередi. Алғашқы когнитивтік психолог Джордж Келли біздің  тәжірибемізді интеллектуалды ұғынуды маңызыдық ретінде көрсетті. Адамдар өз өмірі туралы ерте индивидуалды даму этапында мағына құрастырады, кейінірек олар өзін өзгертудің және өзінің әлемге қатынасын өзгертуге болатын көптеген тәсілдердің бар екендігін жиі түсіне , саналай бермейді.</a:t>
            </a:r>
            <a:endParaRPr/>
          </a:p>
        </p:txBody>
      </p:sp>
    </p:spTree>
  </p:cSld>
  <p:transition>
    <p:wipe dir="r"/>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CustomShape 1"/>
          <p:cNvSpPr/>
          <p:nvPr/>
        </p:nvSpPr>
        <p:spPr>
          <a:xfrm>
            <a:off x="0" y="642960"/>
            <a:ext cx="9143280" cy="6214320"/>
          </a:xfrm>
          <a:prstGeom prst="rect">
            <a:avLst/>
          </a:prstGeom>
        </p:spPr>
        <p:txBody>
          <a:bodyPr bIns="45000" lIns="90000" rIns="90000" tIns="45000"/>
          <a:p>
            <a:pPr algn="ctr">
              <a:lnSpc>
                <a:spcPct val="100000"/>
              </a:lnSpc>
            </a:pPr>
            <a:r>
              <a:rPr b="1" lang="ru-RU" sz="2600">
                <a:solidFill>
                  <a:srgbClr val="ff0000"/>
                </a:solidFill>
                <a:latin typeface="Times New Roman"/>
              </a:rPr>
              <a:t>Тұлғаның Шығыстық  теориясы.</a:t>
            </a:r>
            <a:endParaRPr/>
          </a:p>
          <a:p>
            <a:pPr algn="just">
              <a:lnSpc>
                <a:spcPct val="100000"/>
              </a:lnSpc>
              <a:buSzPct val="25000"/>
              <a:buFont charset="2" typeface="Wingdings 2"/>
              <a:buChar char=""/>
            </a:pPr>
            <a:r>
              <a:rPr lang="ru-RU" sz="2600">
                <a:solidFill>
                  <a:srgbClr val="000000"/>
                </a:solidFill>
                <a:latin typeface="Times New Roman"/>
              </a:rPr>
              <a:t>Бұл тенденция психологияның барлық даму тарихымен байланысты, бірақ соңғы кездері ол америкалық және батыс еуропалық интеллектуалды және философиялық болжамдардан кем тәуелді халықаралық зерттеу аймағына айналуда. Бұл шығыстық теориялар Еуропа мен Біріккен Штаттардан айырмашылығы тез көрінетін қоғамдық және жүйелік құндылықтардан құрылған болатын. Осы мәдениетке тән наным және мұраттар адамзат болу деген не екенінің мәнін бізге молайта түсіндірді. </a:t>
            </a:r>
            <a:endParaRPr/>
          </a:p>
          <a:p>
            <a:pPr algn="just">
              <a:lnSpc>
                <a:spcPct val="100000"/>
              </a:lnSpc>
              <a:buSzPct val="25000"/>
              <a:buFont charset="2" typeface="Wingdings 2"/>
              <a:buChar char=""/>
            </a:pPr>
            <a:r>
              <a:rPr lang="ru-RU" sz="2600">
                <a:solidFill>
                  <a:srgbClr val="000000"/>
                </a:solidFill>
                <a:latin typeface="Times New Roman"/>
              </a:rPr>
              <a:t>1960 жж. бастап американдықтар бар қызығушылықтарын шығыстық ойларға аудара бастады. Батыс оқуларын  көрсететін көптеген кітаптар және уйымдар пайда бола бастады. Батыс адамдарының көбі жаңа құндылықтарды іздеуде ,  тұлғалық және рухани өсуге талпынды.  Шығыс теориялары салмақты тұжырымдамалар мен жеке және рухани дамудың тиiмдi әдiстемелерiнен  тұрды. Батыста бұл оқулар   практикалық қолдануда, ғылыми зерттеулерде объект болып табылады.</a:t>
            </a:r>
            <a:endParaRPr/>
          </a:p>
          <a:p>
            <a:pPr algn="just">
              <a:lnSpc>
                <a:spcPct val="100000"/>
              </a:lnSpc>
            </a:pPr>
            <a:endParaRPr/>
          </a:p>
        </p:txBody>
      </p:sp>
    </p:spTree>
  </p:cSld>
  <p:transition>
    <p:wipe dir="r"/>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0" y="785880"/>
            <a:ext cx="5357160" cy="6071400"/>
          </a:xfrm>
          <a:prstGeom prst="rect">
            <a:avLst/>
          </a:prstGeom>
        </p:spPr>
        <p:txBody>
          <a:bodyPr bIns="45000" lIns="90000" rIns="90000" tIns="45000"/>
          <a:p>
            <a:pPr algn="just">
              <a:lnSpc>
                <a:spcPct val="100000"/>
              </a:lnSpc>
              <a:buSzPct val="25000"/>
              <a:buFont charset="2" typeface="Wingdings 2"/>
              <a:buChar char=""/>
            </a:pPr>
            <a:r>
              <a:rPr b="1" lang="ru-RU" sz="2600">
                <a:solidFill>
                  <a:srgbClr val="000000"/>
                </a:solidFill>
                <a:latin typeface="Times New Roman"/>
              </a:rPr>
              <a:t>Карл Юнг: </a:t>
            </a:r>
            <a:r>
              <a:rPr lang="ru-RU" sz="2600">
                <a:solidFill>
                  <a:srgbClr val="000000"/>
                </a:solidFill>
                <a:latin typeface="Times New Roman"/>
              </a:rPr>
              <a:t>" Шығыс психологияның бiлiмi... батыс психологиясын критикалық және обьективті қарауға негіз болады." </a:t>
            </a:r>
            <a:endParaRPr/>
          </a:p>
          <a:p>
            <a:pPr algn="just">
              <a:lnSpc>
                <a:spcPct val="100000"/>
              </a:lnSpc>
              <a:buSzPct val="25000"/>
              <a:buFont charset="2" typeface="Wingdings 2"/>
              <a:buChar char=""/>
            </a:pPr>
            <a:r>
              <a:rPr lang="ru-RU" sz="2600">
                <a:solidFill>
                  <a:srgbClr val="000000"/>
                </a:solidFill>
                <a:latin typeface="Times New Roman"/>
              </a:rPr>
              <a:t>Осы жүйелердің барлығы трансперсоналды өсуге немесе тұлғаның эго көлемінің өсуіне назар аударады көңіл аударады. Олар трансперсоналды  психологиямен бірге  жүреді, яғни, санаға әсер ететін медитацияның немесе басқа да жаттығулардың көмегімен біздің күнделікті өмір шеңберімізден , жеке тәжірибемізден шығып кететін  сананың терең күйіне жетуге болады.</a:t>
            </a:r>
            <a:endParaRPr/>
          </a:p>
          <a:p>
            <a:pPr algn="just">
              <a:lnSpc>
                <a:spcPct val="100000"/>
              </a:lnSpc>
            </a:pPr>
            <a:endParaRPr/>
          </a:p>
        </p:txBody>
      </p:sp>
      <p:pic>
        <p:nvPicPr>
          <p:cNvPr descr="" id="101" name="Picture 4"/>
          <p:cNvPicPr/>
          <p:nvPr/>
        </p:nvPicPr>
        <p:blipFill>
          <a:blip r:embed="rId1"/>
          <a:stretch>
            <a:fillRect/>
          </a:stretch>
        </p:blipFill>
        <p:spPr>
          <a:xfrm>
            <a:off x="5500800" y="1214280"/>
            <a:ext cx="3428280" cy="4857120"/>
          </a:xfrm>
          <a:prstGeom prst="rect">
            <a:avLst/>
          </a:prstGeom>
        </p:spPr>
      </p:pic>
    </p:spTree>
  </p:cSld>
  <p:transition>
    <p:wipe dir="r"/>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CustomShape 1"/>
          <p:cNvSpPr/>
          <p:nvPr/>
        </p:nvSpPr>
        <p:spPr>
          <a:xfrm>
            <a:off x="0" y="0"/>
            <a:ext cx="5357160" cy="6857280"/>
          </a:xfrm>
          <a:prstGeom prst="rect">
            <a:avLst/>
          </a:prstGeom>
        </p:spPr>
        <p:txBody>
          <a:bodyPr bIns="45000" lIns="90000" rIns="90000" tIns="45000"/>
          <a:p>
            <a:pPr algn="ctr">
              <a:lnSpc>
                <a:spcPct val="100000"/>
              </a:lnSpc>
            </a:pPr>
            <a:endParaRPr/>
          </a:p>
          <a:p>
            <a:pPr algn="ctr">
              <a:lnSpc>
                <a:spcPct val="100000"/>
              </a:lnSpc>
            </a:pPr>
            <a:r>
              <a:rPr b="1" lang="ru-RU" sz="2600">
                <a:solidFill>
                  <a:srgbClr val="ff0000"/>
                </a:solidFill>
                <a:latin typeface="Times New Roman"/>
              </a:rPr>
              <a:t>Адамгершiлiк потенциалдың дамуы</a:t>
            </a:r>
            <a:endParaRPr/>
          </a:p>
          <a:p>
            <a:pPr algn="just">
              <a:lnSpc>
                <a:spcPct val="100000"/>
              </a:lnSpc>
              <a:buSzPct val="25000"/>
              <a:buFont charset="2" typeface="Wingdings 2"/>
              <a:buChar char=""/>
            </a:pPr>
            <a:r>
              <a:rPr lang="ru-RU" sz="2600">
                <a:solidFill>
                  <a:srgbClr val="000000"/>
                </a:solidFill>
                <a:latin typeface="Times New Roman"/>
              </a:rPr>
              <a:t>Адамгершiлiк потенциалдың дамуы 1950-1960 жж. ең бірінші Калифорниядағы Исален институтында және Мэн штатындағы ұлттық ғылыми лабораторияларда, сондай -ақ Роджерс және Малоу теорияларында туындай бастады. Қазіргі кезде ол кең таралған мәдени феномен ретінде көрінеді. </a:t>
            </a:r>
            <a:endParaRPr/>
          </a:p>
          <a:p>
            <a:pPr algn="just">
              <a:lnSpc>
                <a:spcPct val="100000"/>
              </a:lnSpc>
              <a:buSzPct val="25000"/>
              <a:buFont charset="2" typeface="Wingdings 2"/>
              <a:buChar char=""/>
            </a:pPr>
            <a:r>
              <a:rPr lang="ru-RU" sz="2600">
                <a:solidFill>
                  <a:srgbClr val="000000"/>
                </a:solidFill>
                <a:latin typeface="Times New Roman"/>
              </a:rPr>
              <a:t>Бұл бөлімде тұлғалық өсуді түсіну белгілі көшбасшы К. Роджерстің " Адамгершiлiк потенциалдың дамуы" концепциясын негізге ал отырып - оның тұлғалық-орталықтанған бағытына сүйенеді.  </a:t>
            </a:r>
            <a:endParaRPr/>
          </a:p>
          <a:p>
            <a:pPr>
              <a:lnSpc>
                <a:spcPct val="100000"/>
              </a:lnSpc>
            </a:pPr>
            <a:endParaRPr/>
          </a:p>
        </p:txBody>
      </p:sp>
      <p:pic>
        <p:nvPicPr>
          <p:cNvPr descr="" id="103" name="Picture 2"/>
          <p:cNvPicPr/>
          <p:nvPr/>
        </p:nvPicPr>
        <p:blipFill>
          <a:blip r:embed="rId1"/>
          <a:stretch>
            <a:fillRect/>
          </a:stretch>
        </p:blipFill>
        <p:spPr>
          <a:xfrm>
            <a:off x="5429160" y="0"/>
            <a:ext cx="3714120" cy="6857280"/>
          </a:xfrm>
          <a:prstGeom prst="rect">
            <a:avLst/>
          </a:prstGeom>
        </p:spPr>
      </p:pic>
    </p:spTree>
  </p:cSld>
  <p:transition>
    <p:wipe dir="r"/>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0" y="785880"/>
            <a:ext cx="9143280" cy="6071400"/>
          </a:xfrm>
          <a:prstGeom prst="rect">
            <a:avLst/>
          </a:prstGeom>
        </p:spPr>
        <p:txBody>
          <a:bodyPr bIns="45000" lIns="90000" rIns="90000" tIns="45000"/>
          <a:p>
            <a:pPr algn="just">
              <a:lnSpc>
                <a:spcPct val="100000"/>
              </a:lnSpc>
              <a:buSzPct val="25000"/>
              <a:buFont charset="2" typeface="Wingdings 2"/>
              <a:buChar char=""/>
            </a:pPr>
            <a:r>
              <a:rPr b="1" lang="ru-RU" sz="2600">
                <a:solidFill>
                  <a:srgbClr val="000000"/>
                </a:solidFill>
                <a:latin typeface="Times New Roman"/>
              </a:rPr>
              <a:t>Тұлғаның құрылымы және дамудың деңгейлерi.</a:t>
            </a:r>
            <a:endParaRPr/>
          </a:p>
          <a:p>
            <a:pPr algn="just">
              <a:lnSpc>
                <a:spcPct val="100000"/>
              </a:lnSpc>
              <a:buSzPct val="25000"/>
              <a:buFont charset="2" typeface="Wingdings 2"/>
              <a:buChar char=""/>
            </a:pPr>
            <a:r>
              <a:rPr lang="ru-RU" sz="2600">
                <a:solidFill>
                  <a:srgbClr val="000000"/>
                </a:solidFill>
                <a:latin typeface="Times New Roman"/>
              </a:rPr>
              <a:t>Жалпылай түрде  тұлға  - өзіне басқа адамдарды қоса отырып, сыртқы әлеммен және ішкі әлемімен өзінің әрекеттестікте болатын өз өмірінің субьектісі ретіндегі адам. Тұлға тулғананнан биологиялық алғышартар мен өмір сүру барысында пайда болатын  әлеуметтік тәжірибені және заттық іс-әрекетті иемдене отырып  қалыптасады. Тұлға тұрақты болып табылады, бірақ, бір мезгілде, ол ылғи өзгеріп отыратын ортаға бейімделудің нәтижесіне байланысты өзгереді.</a:t>
            </a:r>
            <a:endParaRPr/>
          </a:p>
          <a:p>
            <a:pPr>
              <a:lnSpc>
                <a:spcPct val="100000"/>
              </a:lnSpc>
              <a:buSzPct val="25000"/>
              <a:buFont charset="2" typeface="Wingdings 2"/>
              <a:buChar char=""/>
            </a:pPr>
            <a:r>
              <a:rPr b="1" i="1" lang="ru-RU" sz="2600">
                <a:solidFill>
                  <a:srgbClr val="000000"/>
                </a:solidFill>
                <a:latin typeface="Constantia"/>
              </a:rPr>
              <a:t>Тұлға құрылымыда оның жетілегендігін куәландыратын үш құраманы бөліп көрсетсек болады:</a:t>
            </a:r>
            <a:endParaRPr/>
          </a:p>
          <a:p>
            <a:pPr>
              <a:lnSpc>
                <a:spcPct val="100000"/>
              </a:lnSpc>
              <a:buSzPct val="25000"/>
              <a:buFont charset="2" typeface="Wingdings 2"/>
              <a:buChar char=""/>
            </a:pPr>
            <a:r>
              <a:rPr lang="ru-RU" sz="2600">
                <a:solidFill>
                  <a:srgbClr val="000000"/>
                </a:solidFill>
                <a:latin typeface="Constantia"/>
              </a:rPr>
              <a:t>1</a:t>
            </a:r>
            <a:r>
              <a:rPr b="1" i="1" lang="ru-RU" sz="2600">
                <a:solidFill>
                  <a:srgbClr val="ff0000"/>
                </a:solidFill>
                <a:latin typeface="Constantia"/>
              </a:rPr>
              <a:t>. </a:t>
            </a:r>
            <a:r>
              <a:rPr b="1" lang="ru-RU" sz="2600">
                <a:solidFill>
                  <a:srgbClr val="ff0000"/>
                </a:solidFill>
                <a:latin typeface="Constantia"/>
              </a:rPr>
              <a:t>Танымдық құрамалар </a:t>
            </a:r>
            <a:r>
              <a:rPr lang="ru-RU" sz="2600">
                <a:solidFill>
                  <a:srgbClr val="000000"/>
                </a:solidFill>
                <a:latin typeface="Constantia"/>
              </a:rPr>
              <a:t>-  адамның өзі, басқа және әлем туралы ойларын қосады; Жетілген, сау тұлға былай ерекшеленеді:</a:t>
            </a:r>
            <a:endParaRPr/>
          </a:p>
          <a:p>
            <a:pPr>
              <a:lnSpc>
                <a:spcPct val="100000"/>
              </a:lnSpc>
              <a:buSzPct val="25000"/>
              <a:buFont charset="2" typeface="Wingdings"/>
              <a:buChar char=""/>
            </a:pPr>
            <a:r>
              <a:rPr i="1" lang="ru-RU" sz="2600">
                <a:solidFill>
                  <a:srgbClr val="000000"/>
                </a:solidFill>
                <a:latin typeface="Constantia"/>
              </a:rPr>
              <a:t>тiршiлiк әрекетiнiң белсендi субъектiсi сияқты өзiн бағалайды, еркін таңдау жасай алады және оған өз жауапкершілігін ала алады. </a:t>
            </a:r>
            <a:endParaRPr/>
          </a:p>
          <a:p>
            <a:pPr algn="just">
              <a:lnSpc>
                <a:spcPct val="100000"/>
              </a:lnSpc>
            </a:pPr>
            <a:endParaRPr/>
          </a:p>
        </p:txBody>
      </p:sp>
    </p:spTree>
  </p:cSld>
  <p:transition>
    <p:wipe dir="r"/>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CustomShape 1"/>
          <p:cNvSpPr/>
          <p:nvPr/>
        </p:nvSpPr>
        <p:spPr>
          <a:xfrm>
            <a:off x="214200" y="571320"/>
            <a:ext cx="8643240" cy="6285960"/>
          </a:xfrm>
          <a:prstGeom prst="rect">
            <a:avLst/>
          </a:prstGeom>
        </p:spPr>
        <p:txBody>
          <a:bodyPr bIns="45000" lIns="90000" rIns="90000" tIns="45000"/>
          <a:p>
            <a:pPr algn="just">
              <a:lnSpc>
                <a:spcPct val="100000"/>
              </a:lnSpc>
              <a:buSzPct val="25000"/>
              <a:buFont charset="2" typeface="Wingdings"/>
              <a:buChar char=""/>
            </a:pPr>
            <a:r>
              <a:rPr i="1" lang="ru-RU" sz="2600">
                <a:solidFill>
                  <a:srgbClr val="000000"/>
                </a:solidFill>
                <a:latin typeface="Times New Roman"/>
              </a:rPr>
              <a:t>басқа адамдарды тiршiлiк әрекетi процесінің әмбебап және тең қатысушылары ретінде қабылдай алады.</a:t>
            </a:r>
            <a:endParaRPr/>
          </a:p>
          <a:p>
            <a:pPr algn="just">
              <a:lnSpc>
                <a:spcPct val="100000"/>
              </a:lnSpc>
              <a:buSzPct val="25000"/>
              <a:buFont charset="2" typeface="Wingdings"/>
              <a:buChar char=""/>
            </a:pPr>
            <a:r>
              <a:rPr i="1" lang="ru-RU" sz="2600">
                <a:solidFill>
                  <a:srgbClr val="000000"/>
                </a:solidFill>
                <a:latin typeface="Times New Roman"/>
              </a:rPr>
              <a:t>әлемді үнемі өзгеруші ретінде қабылдайды, яғни, өзінің мүмкіндіктерін жүзеге асыру үшін ол әрқашан жаңа және қызықты кеңістік болып табылады. </a:t>
            </a:r>
            <a:endParaRPr/>
          </a:p>
          <a:p>
            <a:pPr algn="just">
              <a:lnSpc>
                <a:spcPct val="100000"/>
              </a:lnSpc>
            </a:pPr>
            <a:r>
              <a:rPr b="1" lang="ru-RU" sz="2600">
                <a:solidFill>
                  <a:srgbClr val="000000"/>
                </a:solidFill>
                <a:latin typeface="Times New Roman"/>
              </a:rPr>
              <a:t>    </a:t>
            </a:r>
            <a:r>
              <a:rPr b="1" lang="ru-RU" sz="2600">
                <a:solidFill>
                  <a:srgbClr val="ff0000"/>
                </a:solidFill>
                <a:latin typeface="Times New Roman"/>
              </a:rPr>
              <a:t>2. Тұлғаның эмоционалды саулығына: </a:t>
            </a:r>
            <a:endParaRPr/>
          </a:p>
          <a:p>
            <a:pPr algn="just">
              <a:lnSpc>
                <a:spcPct val="100000"/>
              </a:lnSpc>
              <a:buSzPct val="25000"/>
              <a:buFont charset="2" typeface="Wingdings"/>
              <a:buChar char=""/>
            </a:pPr>
            <a:r>
              <a:rPr i="1" lang="ru-RU" sz="2600">
                <a:solidFill>
                  <a:srgbClr val="000000"/>
                </a:solidFill>
                <a:latin typeface="Times New Roman"/>
              </a:rPr>
              <a:t>өзінің түйсінулеріне  сену және оларды мінез-құлықтың негізі ретінде қарау қабілеттілігі, яғни, бұл дегеніміз әлем қалай елестетесің сондай және адамның дұрыс шешімді қабылдай алуы мен оны жүзеге асыра алатындығына  деген сенімділігі  болып табылады. </a:t>
            </a:r>
            <a:endParaRPr/>
          </a:p>
          <a:p>
            <a:pPr algn="just">
              <a:lnSpc>
                <a:spcPct val="100000"/>
              </a:lnSpc>
              <a:buSzPct val="25000"/>
              <a:buFont charset="2" typeface="Wingdings"/>
              <a:buChar char=""/>
            </a:pPr>
            <a:r>
              <a:rPr i="1" lang="ru-RU" sz="2600">
                <a:solidFill>
                  <a:srgbClr val="000000"/>
                </a:solidFill>
                <a:latin typeface="Times New Roman"/>
              </a:rPr>
              <a:t>өзін және өзгені қабылдау, басқа адамдарға деген шынайы қызығушылық.</a:t>
            </a:r>
            <a:endParaRPr/>
          </a:p>
          <a:p>
            <a:pPr algn="just">
              <a:lnSpc>
                <a:spcPct val="100000"/>
              </a:lnSpc>
              <a:buSzPct val="25000"/>
              <a:buFont charset="2" typeface="Wingdings"/>
              <a:buChar char=""/>
            </a:pPr>
            <a:r>
              <a:rPr i="1" lang="ru-RU" sz="2600">
                <a:solidFill>
                  <a:srgbClr val="000000"/>
                </a:solidFill>
                <a:latin typeface="Times New Roman"/>
              </a:rPr>
              <a:t>әлемнің жағымды жағын қабылдауға деген қызығушылық.</a:t>
            </a:r>
            <a:endParaRPr/>
          </a:p>
          <a:p>
            <a:pPr algn="just">
              <a:lnSpc>
                <a:spcPct val="100000"/>
              </a:lnSpc>
              <a:buSzPct val="25000"/>
              <a:buFont charset="2" typeface="Wingdings"/>
              <a:buChar char=""/>
            </a:pPr>
            <a:r>
              <a:rPr i="1" lang="ru-RU" sz="2600">
                <a:solidFill>
                  <a:srgbClr val="000000"/>
                </a:solidFill>
                <a:latin typeface="Times New Roman"/>
              </a:rPr>
              <a:t>нақты болған жағдайға сәйкес, күшті оң және тері эмоцияларды уайымдауға қабілеттілік. </a:t>
            </a:r>
            <a:endParaRPr/>
          </a:p>
          <a:p>
            <a:pPr algn="just">
              <a:lnSpc>
                <a:spcPct val="100000"/>
              </a:lnSpc>
            </a:pPr>
            <a:endParaRPr/>
          </a:p>
        </p:txBody>
      </p:sp>
    </p:spTree>
  </p:cSld>
  <p:transition>
    <p:wipe dir="r"/>
  </p:transition>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3286080" y="714240"/>
            <a:ext cx="5500080" cy="6143040"/>
          </a:xfrm>
          <a:prstGeom prst="rect">
            <a:avLst/>
          </a:prstGeom>
        </p:spPr>
        <p:txBody>
          <a:bodyPr bIns="45000" lIns="90000" rIns="90000" tIns="45000"/>
          <a:p>
            <a:pPr algn="just">
              <a:lnSpc>
                <a:spcPct val="100000"/>
              </a:lnSpc>
            </a:pPr>
            <a:r>
              <a:rPr b="1" i="1" lang="ru-RU" sz="2600">
                <a:solidFill>
                  <a:srgbClr val="ff0000"/>
                </a:solidFill>
                <a:latin typeface="Times New Roman"/>
              </a:rPr>
              <a:t>    </a:t>
            </a:r>
            <a:r>
              <a:rPr b="1" lang="ru-RU" sz="2600">
                <a:solidFill>
                  <a:srgbClr val="ff0000"/>
                </a:solidFill>
                <a:latin typeface="Times New Roman"/>
              </a:rPr>
              <a:t>3. Мінез-құлық құраушылары</a:t>
            </a:r>
            <a:r>
              <a:rPr lang="ru-RU" sz="2600">
                <a:solidFill>
                  <a:srgbClr val="000000"/>
                </a:solidFill>
                <a:latin typeface="Times New Roman"/>
              </a:rPr>
              <a:t> өзіне, басқа адамдарға және әлемге деген қатынас әрекеттерінен тұрады. Жетілген сау тұлғада:</a:t>
            </a:r>
            <a:endParaRPr/>
          </a:p>
          <a:p>
            <a:pPr algn="just">
              <a:lnSpc>
                <a:spcPct val="100000"/>
              </a:lnSpc>
              <a:buSzPct val="25000"/>
              <a:buFont charset="2" typeface="Wingdings"/>
              <a:buChar char=""/>
            </a:pPr>
            <a:r>
              <a:rPr i="1" lang="ru-RU" sz="2600">
                <a:solidFill>
                  <a:srgbClr val="000000"/>
                </a:solidFill>
                <a:latin typeface="Times New Roman"/>
              </a:rPr>
              <a:t>әрекет өзін-өзі тануға, өзін-өзі дамытуға, жүзеге асыруға бағытталған. </a:t>
            </a:r>
            <a:endParaRPr/>
          </a:p>
          <a:p>
            <a:pPr algn="just">
              <a:lnSpc>
                <a:spcPct val="100000"/>
              </a:lnSpc>
              <a:buSzPct val="25000"/>
              <a:buFont charset="2" typeface="Wingdings"/>
              <a:buChar char=""/>
            </a:pPr>
            <a:r>
              <a:rPr i="1" lang="ru-RU" sz="2600">
                <a:solidFill>
                  <a:srgbClr val="000000"/>
                </a:solidFill>
                <a:latin typeface="Times New Roman"/>
              </a:rPr>
              <a:t>басқаларға деген қатынас мінез-құлқы тiлектестiк және олардың тұлғасын құрметтеуге негізделген. </a:t>
            </a:r>
            <a:endParaRPr/>
          </a:p>
          <a:p>
            <a:pPr algn="just">
              <a:lnSpc>
                <a:spcPct val="100000"/>
              </a:lnSpc>
              <a:buSzPct val="25000"/>
              <a:buFont charset="2" typeface="Wingdings"/>
              <a:buChar char=""/>
            </a:pPr>
            <a:r>
              <a:rPr i="1" lang="ru-RU" sz="2600">
                <a:solidFill>
                  <a:srgbClr val="000000"/>
                </a:solidFill>
                <a:latin typeface="Times New Roman"/>
              </a:rPr>
              <a:t>Әлемге қатысты мінез-құлық көпшілдікке бағытталған, кейде оның ресурстарын  қалпына келтіру және өзінің шығармашылық әрекеті нәтижесінде жүзеге асыру, сондай-ақ өзінде барға ұқыптылықпен қарау. </a:t>
            </a:r>
            <a:endParaRPr/>
          </a:p>
          <a:p>
            <a:pPr algn="just">
              <a:lnSpc>
                <a:spcPct val="100000"/>
              </a:lnSpc>
            </a:pPr>
            <a:endParaRPr/>
          </a:p>
        </p:txBody>
      </p:sp>
      <p:pic>
        <p:nvPicPr>
          <p:cNvPr descr="" id="107" name="Picture 2"/>
          <p:cNvPicPr/>
          <p:nvPr/>
        </p:nvPicPr>
        <p:blipFill>
          <a:blip r:embed="rId1"/>
          <a:stretch>
            <a:fillRect/>
          </a:stretch>
        </p:blipFill>
        <p:spPr>
          <a:xfrm>
            <a:off x="214200" y="1214280"/>
            <a:ext cx="2785320" cy="4857120"/>
          </a:xfrm>
          <a:prstGeom prst="rect">
            <a:avLst/>
          </a:prstGeom>
        </p:spPr>
      </p:pic>
    </p:spTree>
  </p:cSld>
  <p:transition>
    <p:wipe dir="r"/>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CustomShape 1"/>
          <p:cNvSpPr/>
          <p:nvPr/>
        </p:nvSpPr>
        <p:spPr>
          <a:xfrm>
            <a:off x="2643120" y="714240"/>
            <a:ext cx="5185800" cy="652320"/>
          </a:xfrm>
          <a:prstGeom prst="rect">
            <a:avLst/>
          </a:prstGeom>
        </p:spPr>
        <p:txBody>
          <a:bodyPr anchor="b" bIns="0" lIns="0" rIns="0" tIns="45000"/>
          <a:p>
            <a:endParaRPr/>
          </a:p>
          <a:p>
            <a:endParaRPr/>
          </a:p>
          <a:p>
            <a:pPr>
              <a:lnSpc>
                <a:spcPct val="100000"/>
              </a:lnSpc>
            </a:pPr>
            <a:r>
              <a:rPr b="1" lang="ru-RU" sz="5000">
                <a:solidFill>
                  <a:srgbClr val="04617b"/>
                </a:solidFill>
                <a:latin typeface="Calibri"/>
              </a:rPr>
              <a:t>Тұлғалық өсу</a:t>
            </a:r>
            <a:endParaRPr/>
          </a:p>
        </p:txBody>
      </p:sp>
      <p:sp>
        <p:nvSpPr>
          <p:cNvPr id="80" name="CustomShape 2"/>
          <p:cNvSpPr/>
          <p:nvPr/>
        </p:nvSpPr>
        <p:spPr>
          <a:xfrm>
            <a:off x="500040" y="1428840"/>
            <a:ext cx="8228880" cy="5180760"/>
          </a:xfrm>
          <a:prstGeom prst="rect">
            <a:avLst/>
          </a:prstGeom>
        </p:spPr>
        <p:txBody>
          <a:bodyPr bIns="45000" lIns="90000" rIns="90000" tIns="45000"/>
          <a:p>
            <a:pPr algn="just">
              <a:lnSpc>
                <a:spcPct val="100000"/>
              </a:lnSpc>
            </a:pPr>
            <a:r>
              <a:rPr i="1" lang="ru-RU" sz="2600">
                <a:solidFill>
                  <a:srgbClr val="000000"/>
                </a:solidFill>
                <a:latin typeface="Constantia"/>
              </a:rPr>
              <a:t>     </a:t>
            </a:r>
            <a:r>
              <a:rPr b="1" i="1" lang="ru-RU" sz="2600">
                <a:solidFill>
                  <a:srgbClr val="ff0000"/>
                </a:solidFill>
                <a:latin typeface="Constantia"/>
              </a:rPr>
              <a:t>Жеке мінездің, қабілеттердің және әлеуметтік - Меннің дамуы.</a:t>
            </a:r>
            <a:endParaRPr/>
          </a:p>
          <a:p>
            <a:pPr algn="just">
              <a:lnSpc>
                <a:spcPct val="100000"/>
              </a:lnSpc>
              <a:buSzPct val="25000"/>
              <a:buFont charset="2" typeface="Wingdings 2"/>
              <a:buChar char=""/>
            </a:pPr>
            <a:r>
              <a:rPr b="1" lang="ru-RU" sz="2600">
                <a:solidFill>
                  <a:srgbClr val="000000"/>
                </a:solidFill>
                <a:latin typeface="Constantia"/>
              </a:rPr>
              <a:t>Бағалауларға тәуелділік.</a:t>
            </a:r>
            <a:r>
              <a:rPr lang="ru-RU" sz="2600">
                <a:solidFill>
                  <a:srgbClr val="000000"/>
                </a:solidFill>
                <a:latin typeface="Constantia"/>
              </a:rPr>
              <a:t> Біз басқа адамдардың бағалауына тәуелдіміз. Егер бізді жақсы бағаласа, біз мәз боламыз, үлкен, әдемі, ақылды бола түсеміз, биз өзімізге жағымдымыз өйткені біз өзімізді басқаладың сөзімен сараптаймыз.</a:t>
            </a:r>
            <a:endParaRPr/>
          </a:p>
          <a:p>
            <a:pPr algn="just">
              <a:lnSpc>
                <a:spcPct val="100000"/>
              </a:lnSpc>
              <a:buSzPct val="25000"/>
              <a:buFont charset="2" typeface="Wingdings 2"/>
              <a:buChar char=""/>
            </a:pPr>
            <a:r>
              <a:rPr b="1" lang="ru-RU" sz="2600">
                <a:solidFill>
                  <a:srgbClr val="000000"/>
                </a:solidFill>
                <a:latin typeface="Constantia"/>
              </a:rPr>
              <a:t>Қызғаныш.</a:t>
            </a:r>
            <a:r>
              <a:rPr lang="ru-RU" sz="2600">
                <a:solidFill>
                  <a:srgbClr val="000000"/>
                </a:solidFill>
                <a:latin typeface="Constantia"/>
              </a:rPr>
              <a:t> Өзімізді басқалармен салыстыра отырып біз оларды өмірде жеңімпаздар ал, өзімізді - жеңілгендер деп есептейміз.</a:t>
            </a:r>
            <a:endParaRPr/>
          </a:p>
          <a:p>
            <a:pPr algn="just">
              <a:lnSpc>
                <a:spcPct val="100000"/>
              </a:lnSpc>
              <a:buSzPct val="25000"/>
              <a:buFont charset="2" typeface="Wingdings 2"/>
              <a:buChar char=""/>
            </a:pPr>
            <a:r>
              <a:rPr b="1" lang="ru-RU" sz="2600">
                <a:solidFill>
                  <a:srgbClr val="000000"/>
                </a:solidFill>
                <a:latin typeface="Constantia"/>
              </a:rPr>
              <a:t>Перфекционизм ойы. </a:t>
            </a:r>
            <a:r>
              <a:rPr lang="ru-RU" sz="2600">
                <a:solidFill>
                  <a:srgbClr val="000000"/>
                </a:solidFill>
                <a:latin typeface="Constantia"/>
              </a:rPr>
              <a:t>Кемелдік туралы анық елестетулер, осы кемелденуге деген талпыныс, өз-өзіне көңілі толмау.</a:t>
            </a:r>
            <a:endParaRPr/>
          </a:p>
          <a:p>
            <a:pPr algn="just">
              <a:lnSpc>
                <a:spcPct val="100000"/>
              </a:lnSpc>
              <a:buSzPct val="25000"/>
              <a:buFont charset="2" typeface="Wingdings 2"/>
              <a:buChar char=""/>
            </a:pPr>
            <a:r>
              <a:rPr b="1" lang="ru-RU" sz="2600">
                <a:solidFill>
                  <a:srgbClr val="000000"/>
                </a:solidFill>
                <a:latin typeface="Constantia"/>
              </a:rPr>
              <a:t>Өз қалауларыңның  иесі қалай болуға болады.</a:t>
            </a:r>
            <a:r>
              <a:rPr lang="ru-RU" sz="2600">
                <a:solidFill>
                  <a:srgbClr val="000000"/>
                </a:solidFill>
                <a:latin typeface="Constantia"/>
              </a:rPr>
              <a:t> Әр адам бақытты болғысы келеді, тіпті оны өзіне және ешкімге мойындамасада. </a:t>
            </a:r>
            <a:endParaRPr/>
          </a:p>
          <a:p>
            <a:pPr algn="just">
              <a:lnSpc>
                <a:spcPct val="100000"/>
              </a:lnSpc>
            </a:pPr>
            <a:endParaRPr/>
          </a:p>
        </p:txBody>
      </p:sp>
    </p:spTree>
  </p:cSld>
  <p:transition>
    <p:wipe dir="r"/>
  </p:transition>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214200" y="642960"/>
            <a:ext cx="8643240" cy="6000120"/>
          </a:xfrm>
          <a:prstGeom prst="rect">
            <a:avLst/>
          </a:prstGeom>
        </p:spPr>
        <p:txBody>
          <a:bodyPr bIns="45000" lIns="90000" rIns="90000" tIns="45000"/>
          <a:p>
            <a:pPr algn="ctr">
              <a:lnSpc>
                <a:spcPct val="100000"/>
              </a:lnSpc>
            </a:pPr>
            <a:r>
              <a:rPr b="1" lang="ru-RU" sz="2600">
                <a:solidFill>
                  <a:srgbClr val="000000"/>
                </a:solidFill>
                <a:latin typeface="Times New Roman"/>
              </a:rPr>
              <a:t>    </a:t>
            </a:r>
            <a:r>
              <a:rPr b="1" lang="ru-RU" sz="2600">
                <a:solidFill>
                  <a:srgbClr val="ff0000"/>
                </a:solidFill>
                <a:latin typeface="Times New Roman"/>
              </a:rPr>
              <a:t>Тұлға құрылымында төрт деңгейді бөліп көрсетуге болады:</a:t>
            </a:r>
            <a:endParaRPr/>
          </a:p>
          <a:p>
            <a:pPr algn="just">
              <a:lnSpc>
                <a:spcPct val="100000"/>
              </a:lnSpc>
              <a:buSzPct val="25000"/>
              <a:buFont charset="2" typeface="Wingdings 2"/>
              <a:buChar char=""/>
            </a:pPr>
            <a:r>
              <a:rPr b="1" lang="ru-RU" sz="2600">
                <a:solidFill>
                  <a:srgbClr val="000000"/>
                </a:solidFill>
                <a:latin typeface="Times New Roman"/>
              </a:rPr>
              <a:t>Бірінші деңгей</a:t>
            </a:r>
            <a:r>
              <a:rPr lang="ru-RU" sz="2600">
                <a:solidFill>
                  <a:srgbClr val="000000"/>
                </a:solidFill>
                <a:latin typeface="Times New Roman"/>
              </a:rPr>
              <a:t> биологиялық негізді құрайды, яғни, оған психиканың жасерекшелік, жыныстық қасиеті, жүйке жүйесінің тума қасиеті және темперамент кіреді.  Бұл деңгей саналы өзін-өзі жетілдіруге және жаттықтыруға көнбейді.</a:t>
            </a:r>
            <a:endParaRPr/>
          </a:p>
          <a:p>
            <a:pPr algn="just">
              <a:lnSpc>
                <a:spcPct val="100000"/>
              </a:lnSpc>
              <a:buSzPct val="25000"/>
              <a:buFont charset="2" typeface="Wingdings 2"/>
              <a:buChar char=""/>
            </a:pPr>
            <a:r>
              <a:rPr b="1" lang="ru-RU" sz="2600">
                <a:solidFill>
                  <a:srgbClr val="000000"/>
                </a:solidFill>
                <a:latin typeface="Times New Roman"/>
              </a:rPr>
              <a:t>Екінші деңгей</a:t>
            </a:r>
            <a:r>
              <a:rPr lang="ru-RU" sz="2600">
                <a:solidFill>
                  <a:srgbClr val="000000"/>
                </a:solidFill>
                <a:latin typeface="Times New Roman"/>
              </a:rPr>
              <a:t> тұлғаның ұйымдасуына  адамның психологиялық процестерінің индивидуалды ерекшеліктерін қосады, яғни, естің, қабылдаудың, түйсіктің, ойлаудың, эмоцияның, қабілеттің индивидуалды пайда болуын қамтиды. Бұл деңгей туа біткен факторларға тәуелді бола отырып, сонымен қатар, индивидуалды тәжірибеден, жаттығудан, дамудан және осы сапалардың жүзеге асунынан тәуелді  болады. </a:t>
            </a:r>
            <a:endParaRPr/>
          </a:p>
          <a:p>
            <a:pPr algn="just">
              <a:lnSpc>
                <a:spcPct val="100000"/>
              </a:lnSpc>
            </a:pPr>
            <a:endParaRPr/>
          </a:p>
        </p:txBody>
      </p:sp>
    </p:spTree>
  </p:cSld>
  <p:transition>
    <p:wipe dir="r"/>
  </p:transition>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CustomShape 1"/>
          <p:cNvSpPr/>
          <p:nvPr/>
        </p:nvSpPr>
        <p:spPr>
          <a:xfrm>
            <a:off x="285840" y="857160"/>
            <a:ext cx="8400240" cy="5466600"/>
          </a:xfrm>
          <a:prstGeom prst="rect">
            <a:avLst/>
          </a:prstGeom>
        </p:spPr>
        <p:txBody>
          <a:bodyPr bIns="45000" lIns="90000" rIns="90000" tIns="45000"/>
          <a:p>
            <a:pPr algn="just">
              <a:lnSpc>
                <a:spcPct val="100000"/>
              </a:lnSpc>
              <a:buSzPct val="25000"/>
              <a:buFont charset="2" typeface="Wingdings 2"/>
              <a:buChar char=""/>
            </a:pPr>
            <a:r>
              <a:rPr b="1" lang="ru-RU" sz="2600">
                <a:solidFill>
                  <a:srgbClr val="000000"/>
                </a:solidFill>
                <a:latin typeface="Times New Roman"/>
              </a:rPr>
              <a:t>Үшінші деңгей </a:t>
            </a:r>
            <a:r>
              <a:rPr lang="ru-RU" sz="2600">
                <a:solidFill>
                  <a:srgbClr val="000000"/>
                </a:solidFill>
                <a:latin typeface="Times New Roman"/>
              </a:rPr>
              <a:t>адамның өмір сүру барысында  иемденетін білімдері, дағдылары, әдеттері мен білулері негізінде  тұлғаның индивидуалды әлеуметтік тәжірибесін құрайды. Олар әлеуметтік сипатқа ие, оқыту, бірлескен іс-әрекет процесінде қалыптасады және осыған сәйкес мақсатқа бағытталған жаттығудың көмегімен өзгере алады. </a:t>
            </a:r>
            <a:endParaRPr/>
          </a:p>
          <a:p>
            <a:pPr algn="just">
              <a:lnSpc>
                <a:spcPct val="100000"/>
              </a:lnSpc>
              <a:buSzPct val="25000"/>
              <a:buFont charset="2" typeface="Wingdings 2"/>
              <a:buChar char=""/>
            </a:pPr>
            <a:r>
              <a:rPr b="1" lang="ru-RU" sz="2600">
                <a:solidFill>
                  <a:srgbClr val="000000"/>
                </a:solidFill>
                <a:latin typeface="Times New Roman"/>
              </a:rPr>
              <a:t>Төртінші тұлғаның жоғарғы деңгейі, </a:t>
            </a:r>
            <a:r>
              <a:rPr lang="ru-RU" sz="2600">
                <a:solidFill>
                  <a:srgbClr val="000000"/>
                </a:solidFill>
                <a:latin typeface="Times New Roman"/>
              </a:rPr>
              <a:t>iшкi өзек (стержень), оның құндылық бағыттарын құрайды. Құндылық бағдардың ең қарапайым анықтамасы -  жақсы туралы мінсіз ойлар. Құндылық бағдар адамның өзіне және әлемге деген жалпы бағытын анықтайды, оған мағына береді. </a:t>
            </a:r>
            <a:endParaRPr/>
          </a:p>
        </p:txBody>
      </p:sp>
    </p:spTree>
  </p:cSld>
  <p:transition>
    <p:wipe dir="r"/>
  </p:transition>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285840" y="785880"/>
            <a:ext cx="8643240" cy="5857200"/>
          </a:xfrm>
          <a:prstGeom prst="rect">
            <a:avLst/>
          </a:prstGeom>
        </p:spPr>
        <p:txBody>
          <a:bodyPr bIns="45000" lIns="90000" rIns="90000" tIns="45000"/>
          <a:p>
            <a:pPr algn="ctr">
              <a:lnSpc>
                <a:spcPct val="100000"/>
              </a:lnSpc>
            </a:pPr>
            <a:r>
              <a:rPr b="1" lang="ru-RU" sz="2600">
                <a:solidFill>
                  <a:srgbClr val="ff0000"/>
                </a:solidFill>
                <a:latin typeface="Times New Roman"/>
              </a:rPr>
              <a:t>МЕН -  бейнесі.</a:t>
            </a:r>
            <a:endParaRPr/>
          </a:p>
          <a:p>
            <a:pPr algn="just">
              <a:lnSpc>
                <a:spcPct val="100000"/>
              </a:lnSpc>
              <a:buSzPct val="25000"/>
              <a:buFont charset="2" typeface="Wingdings 2"/>
              <a:buChar char=""/>
            </a:pPr>
            <a:r>
              <a:rPr lang="ru-RU" sz="2600">
                <a:solidFill>
                  <a:srgbClr val="000000"/>
                </a:solidFill>
                <a:latin typeface="Times New Roman"/>
              </a:rPr>
              <a:t>Бақылау мен тестілеу тұлға туралы обьективті көзқарас қалыптастырады. Адам үшін өзінің өзіне деген көзқарасы маңызды болып табылады, әсіресе, ол өзінің бітісін нашар ажырататын жас адам болатын болса. Өзін-өзі саналау - адамның өзін  , өзінің қызығушылықтарын, құндылықтары мен мінез-құлық мотивтерін тұлға ретінде  бағалауы. Өзін-өзі саналаудың дамуы- бұл тұлғалық өсу тренингінің міндеттерінің бірі болып табылады. Өзін-өзі саналаудың негізінде адамда "</a:t>
            </a:r>
            <a:r>
              <a:rPr b="1" lang="ru-RU" sz="2600">
                <a:solidFill>
                  <a:srgbClr val="000000"/>
                </a:solidFill>
                <a:latin typeface="Times New Roman"/>
              </a:rPr>
              <a:t> </a:t>
            </a:r>
            <a:r>
              <a:rPr lang="ru-RU" sz="2600">
                <a:solidFill>
                  <a:srgbClr val="000000"/>
                </a:solidFill>
                <a:latin typeface="Times New Roman"/>
              </a:rPr>
              <a:t>Мен -  бейнесі"  қалыптасады ( Мен - концепция) - яғни, индивид өзін қалай көреді және қалай  көргісі келеді. " Мен - бейне " негізінде адам өзін сырқы әлемнен және басқа адамдардан ажырата алады. Сонымен қатар, " Мен - бейнеге "өзінің мімкіндіктері мен өзін тұлға ретінде бағалауы кіреді. " Мен - бейне " адекватты болуы мүмкін (шынайылыққа сәйкес келетін) немесе бұрмаланған, яғни, ол адамды анықтау қиынға соғатын. Қандайма жағдай болмасын адам өзінің " Мен - бейнесінің " тұрақтылығына ұмтылады. </a:t>
            </a:r>
            <a:endParaRPr/>
          </a:p>
        </p:txBody>
      </p:sp>
    </p:spTree>
  </p:cSld>
  <p:transition>
    <p:wipe dir="r"/>
  </p:transition>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1" name="Picture 2"/>
          <p:cNvPicPr/>
          <p:nvPr/>
        </p:nvPicPr>
        <p:blipFill>
          <a:blip r:embed="rId1"/>
          <a:stretch>
            <a:fillRect/>
          </a:stretch>
        </p:blipFill>
        <p:spPr>
          <a:xfrm>
            <a:off x="0" y="0"/>
            <a:ext cx="9143280" cy="6857280"/>
          </a:xfrm>
          <a:prstGeom prst="rect">
            <a:avLst/>
          </a:prstGeom>
        </p:spPr>
      </p:pic>
      <p:sp>
        <p:nvSpPr>
          <p:cNvPr id="112" name="CustomShape 1"/>
          <p:cNvSpPr/>
          <p:nvPr/>
        </p:nvSpPr>
        <p:spPr>
          <a:xfrm>
            <a:off x="714240" y="2214720"/>
            <a:ext cx="7357320" cy="1142280"/>
          </a:xfrm>
          <a:prstGeom prst="rect">
            <a:avLst/>
          </a:prstGeom>
        </p:spPr>
        <p:txBody>
          <a:bodyPr anchor="b" bIns="0" lIns="0" rIns="0" tIns="45000"/>
          <a:p>
            <a:endParaRPr/>
          </a:p>
          <a:p>
            <a:pPr algn="ctr">
              <a:lnSpc>
                <a:spcPct val="100000"/>
              </a:lnSpc>
            </a:pPr>
            <a:r>
              <a:rPr b="1" lang="ru-RU" sz="6000">
                <a:solidFill>
                  <a:srgbClr val="0070c0"/>
                </a:solidFill>
                <a:latin typeface="Times New Roman"/>
              </a:rPr>
              <a:t>Назарларыңызға рахмет!</a:t>
            </a:r>
            <a:endParaRPr/>
          </a:p>
        </p:txBody>
      </p:sp>
    </p:spTree>
  </p:cSld>
  <p:transition>
    <p:wipe dir="r"/>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500040" y="785880"/>
            <a:ext cx="8429040" cy="5857200"/>
          </a:xfrm>
          <a:prstGeom prst="rect">
            <a:avLst/>
          </a:prstGeom>
        </p:spPr>
        <p:txBody>
          <a:bodyPr bIns="45000" lIns="90000" rIns="90000" tIns="45000"/>
          <a:p>
            <a:pPr algn="just">
              <a:lnSpc>
                <a:spcPct val="100000"/>
              </a:lnSpc>
              <a:buSzPct val="25000"/>
              <a:buFont charset="2" typeface="Wingdings 2"/>
              <a:buChar char=""/>
            </a:pPr>
            <a:r>
              <a:rPr b="1" lang="ru-RU" sz="2600">
                <a:solidFill>
                  <a:srgbClr val="000000"/>
                </a:solidFill>
                <a:latin typeface="Constantia"/>
              </a:rPr>
              <a:t>Менмендік.</a:t>
            </a:r>
            <a:r>
              <a:rPr lang="ru-RU" sz="2600">
                <a:solidFill>
                  <a:srgbClr val="000000"/>
                </a:solidFill>
                <a:latin typeface="Constantia"/>
              </a:rPr>
              <a:t> Сезімтал адамның беріктігі. </a:t>
            </a:r>
            <a:endParaRPr/>
          </a:p>
          <a:p>
            <a:pPr algn="just">
              <a:lnSpc>
                <a:spcPct val="100000"/>
              </a:lnSpc>
              <a:buSzPct val="25000"/>
              <a:buFont charset="2" typeface="Wingdings 2"/>
              <a:buChar char=""/>
            </a:pPr>
            <a:r>
              <a:rPr b="1" lang="ru-RU" sz="2600">
                <a:solidFill>
                  <a:srgbClr val="000000"/>
                </a:solidFill>
                <a:latin typeface="Constantia"/>
              </a:rPr>
              <a:t>Табыссыздық. </a:t>
            </a:r>
            <a:r>
              <a:rPr lang="ru-RU" sz="2600">
                <a:solidFill>
                  <a:srgbClr val="000000"/>
                </a:solidFill>
                <a:latin typeface="Constantia"/>
              </a:rPr>
              <a:t>Табыссыздық біз бейсанамызда табыс деген ойды иемденгенде ғана пайда болады. </a:t>
            </a:r>
            <a:endParaRPr/>
          </a:p>
          <a:p>
            <a:pPr algn="just">
              <a:lnSpc>
                <a:spcPct val="100000"/>
              </a:lnSpc>
              <a:buSzPct val="25000"/>
              <a:buFont charset="2" typeface="Wingdings 2"/>
              <a:buChar char=""/>
            </a:pPr>
            <a:r>
              <a:rPr b="1" lang="ru-RU" sz="2600">
                <a:solidFill>
                  <a:srgbClr val="000000"/>
                </a:solidFill>
                <a:latin typeface="Constantia"/>
              </a:rPr>
              <a:t>Қалау бойынша қарым -қатынасты сәндеу.</a:t>
            </a:r>
            <a:r>
              <a:rPr lang="ru-RU" sz="2600">
                <a:solidFill>
                  <a:srgbClr val="000000"/>
                </a:solidFill>
                <a:latin typeface="Constantia"/>
              </a:rPr>
              <a:t> Яғни, бұл дегеніміз қарым-қатынастың өзін түсінбеу, қарым-қатынаста соқыр болу деген сөз.</a:t>
            </a:r>
            <a:endParaRPr/>
          </a:p>
          <a:p>
            <a:pPr algn="just">
              <a:lnSpc>
                <a:spcPct val="100000"/>
              </a:lnSpc>
              <a:buSzPct val="25000"/>
              <a:buFont charset="2" typeface="Wingdings 2"/>
              <a:buChar char=""/>
            </a:pPr>
            <a:r>
              <a:rPr b="1" lang="ru-RU" sz="2600">
                <a:solidFill>
                  <a:srgbClr val="000000"/>
                </a:solidFill>
                <a:latin typeface="Constantia"/>
              </a:rPr>
              <a:t>Аурудан қашу.</a:t>
            </a:r>
            <a:r>
              <a:rPr lang="ru-RU" sz="2600">
                <a:solidFill>
                  <a:srgbClr val="000000"/>
                </a:solidFill>
                <a:latin typeface="Constantia"/>
              </a:rPr>
              <a:t>Өзіне деген  ипохондрия, қарсыласу, үрей, жағымсыздық және бар нәрседен қашу болып табылады. </a:t>
            </a:r>
            <a:endParaRPr/>
          </a:p>
          <a:p>
            <a:pPr algn="just">
              <a:lnSpc>
                <a:spcPct val="100000"/>
              </a:lnSpc>
              <a:buSzPct val="25000"/>
              <a:buFont charset="2" typeface="Wingdings 2"/>
              <a:buChar char=""/>
            </a:pPr>
            <a:r>
              <a:rPr b="1" lang="ru-RU" sz="2600">
                <a:solidFill>
                  <a:srgbClr val="000000"/>
                </a:solidFill>
                <a:latin typeface="Constantia"/>
              </a:rPr>
              <a:t>Басқаны өзгертуге тырысу. </a:t>
            </a:r>
            <a:r>
              <a:rPr lang="ru-RU" sz="2600">
                <a:solidFill>
                  <a:srgbClr val="000000"/>
                </a:solidFill>
                <a:latin typeface="Constantia"/>
              </a:rPr>
              <a:t>Егер біз басқа адамды өз қалауы бойынша жібере отырып, өзіміздің ішіміздегі тиым салулардың түрлерін, барлық көңіл толмауларды және тітіркендіргіштерімізді бақылайтын болсақ - онда біз міндетті түрде өсеміз, біз көп нәрсені үйренеміз, ересек адам боламыз.</a:t>
            </a:r>
            <a:endParaRPr/>
          </a:p>
          <a:p>
            <a:pPr algn="just">
              <a:lnSpc>
                <a:spcPct val="100000"/>
              </a:lnSpc>
            </a:pPr>
            <a:endParaRPr/>
          </a:p>
        </p:txBody>
      </p:sp>
    </p:spTree>
  </p:cSld>
  <p:transition>
    <p:wipe dir="r"/>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CustomShape 1"/>
          <p:cNvSpPr/>
          <p:nvPr/>
        </p:nvSpPr>
        <p:spPr>
          <a:xfrm>
            <a:off x="457200" y="1071720"/>
            <a:ext cx="8228880" cy="5252400"/>
          </a:xfrm>
          <a:prstGeom prst="rect">
            <a:avLst/>
          </a:prstGeom>
        </p:spPr>
        <p:txBody>
          <a:bodyPr bIns="45000" lIns="90000" rIns="90000" tIns="45000"/>
          <a:p>
            <a:pPr algn="just">
              <a:lnSpc>
                <a:spcPct val="100000"/>
              </a:lnSpc>
              <a:buSzPct val="25000"/>
              <a:buFont charset="2" typeface="Wingdings 2"/>
              <a:buChar char=""/>
            </a:pPr>
            <a:r>
              <a:rPr b="1" lang="ru-RU" sz="2800">
                <a:solidFill>
                  <a:srgbClr val="000000"/>
                </a:solidFill>
                <a:latin typeface="Constantia"/>
              </a:rPr>
              <a:t>Махаббат үрейі. </a:t>
            </a:r>
            <a:r>
              <a:rPr lang="ru-RU" sz="2800">
                <a:solidFill>
                  <a:srgbClr val="000000"/>
                </a:solidFill>
                <a:latin typeface="Constantia"/>
              </a:rPr>
              <a:t>Махаббатқа деген үрей осыған өте қызығушылығы басым адамдарда болады.</a:t>
            </a:r>
            <a:endParaRPr/>
          </a:p>
          <a:p>
            <a:pPr algn="just">
              <a:lnSpc>
                <a:spcPct val="100000"/>
              </a:lnSpc>
              <a:buSzPct val="25000"/>
              <a:buFont charset="2" typeface="Wingdings 2"/>
              <a:buChar char=""/>
            </a:pPr>
            <a:r>
              <a:rPr b="1" lang="ru-RU" sz="2800">
                <a:solidFill>
                  <a:srgbClr val="000000"/>
                </a:solidFill>
                <a:latin typeface="Constantia"/>
              </a:rPr>
              <a:t>Теріс ниеттілермен қатынасқа түсер алдындағы үрей.</a:t>
            </a:r>
            <a:r>
              <a:rPr lang="ru-RU" sz="2800">
                <a:solidFill>
                  <a:srgbClr val="000000"/>
                </a:solidFill>
                <a:latin typeface="Constantia"/>
              </a:rPr>
              <a:t>  Бұл өзімізге назар аудармағанда, өзіміздің ішікі әлеміміз туралы ұмытқанда пайда болады бізді қоршаған әлемге толығымен ұмтыламыз.</a:t>
            </a:r>
            <a:endParaRPr/>
          </a:p>
          <a:p>
            <a:pPr algn="just">
              <a:lnSpc>
                <a:spcPct val="100000"/>
              </a:lnSpc>
              <a:buSzPct val="25000"/>
              <a:buFont charset="2" typeface="Wingdings 2"/>
              <a:buChar char=""/>
            </a:pPr>
            <a:r>
              <a:rPr b="1" lang="ru-RU" sz="2800">
                <a:solidFill>
                  <a:srgbClr val="000000"/>
                </a:solidFill>
                <a:latin typeface="Constantia"/>
              </a:rPr>
              <a:t>Өз баласы үшін ұялу. </a:t>
            </a:r>
            <a:r>
              <a:rPr lang="ru-RU" sz="2800">
                <a:solidFill>
                  <a:srgbClr val="000000"/>
                </a:solidFill>
                <a:latin typeface="Constantia"/>
              </a:rPr>
              <a:t>Біздің эгомыз басқалар біз туралы жаман ойлар ойлап қалады деп күйзеледі.</a:t>
            </a:r>
            <a:endParaRPr/>
          </a:p>
          <a:p>
            <a:pPr algn="just">
              <a:lnSpc>
                <a:spcPct val="100000"/>
              </a:lnSpc>
            </a:pPr>
            <a:endParaRPr/>
          </a:p>
        </p:txBody>
      </p:sp>
    </p:spTree>
  </p:cSld>
  <p:transition>
    <p:wipe dir="r"/>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 name="Picture 2"/>
          <p:cNvPicPr/>
          <p:nvPr/>
        </p:nvPicPr>
        <p:blipFill>
          <a:blip r:embed="rId1"/>
          <a:stretch>
            <a:fillRect/>
          </a:stretch>
        </p:blipFill>
        <p:spPr>
          <a:xfrm>
            <a:off x="0" y="0"/>
            <a:ext cx="9143280" cy="6857280"/>
          </a:xfrm>
          <a:prstGeom prst="rect">
            <a:avLst/>
          </a:prstGeom>
        </p:spPr>
      </p:pic>
      <p:sp>
        <p:nvSpPr>
          <p:cNvPr id="84" name="CustomShape 1"/>
          <p:cNvSpPr/>
          <p:nvPr/>
        </p:nvSpPr>
        <p:spPr>
          <a:xfrm>
            <a:off x="214200" y="500040"/>
            <a:ext cx="8571960" cy="6143040"/>
          </a:xfrm>
          <a:prstGeom prst="rect">
            <a:avLst/>
          </a:prstGeom>
        </p:spPr>
        <p:txBody>
          <a:bodyPr bIns="45000" lIns="90000" rIns="90000" tIns="45000"/>
          <a:p>
            <a:pPr algn="ctr">
              <a:lnSpc>
                <a:spcPct val="100000"/>
              </a:lnSpc>
            </a:pPr>
            <a:r>
              <a:rPr b="1" lang="ru-RU" sz="2600">
                <a:solidFill>
                  <a:srgbClr val="000000"/>
                </a:solidFill>
                <a:latin typeface="Constantia"/>
              </a:rPr>
              <a:t>     </a:t>
            </a:r>
            <a:r>
              <a:rPr b="1" lang="ru-RU" sz="2600">
                <a:solidFill>
                  <a:srgbClr val="000000"/>
                </a:solidFill>
                <a:latin typeface="Constantia"/>
              </a:rPr>
              <a:t>Тұлға</a:t>
            </a:r>
            <a:endParaRPr/>
          </a:p>
          <a:p>
            <a:pPr algn="just">
              <a:lnSpc>
                <a:spcPct val="100000"/>
              </a:lnSpc>
              <a:buSzPct val="25000"/>
              <a:buFont charset="2" typeface="Wingdings 2"/>
              <a:buChar char=""/>
            </a:pPr>
            <a:r>
              <a:rPr lang="ru-RU" sz="2600">
                <a:solidFill>
                  <a:srgbClr val="000000"/>
                </a:solidFill>
                <a:latin typeface="Constantia"/>
              </a:rPr>
              <a:t>Отандық психологияда және педагогикада сәнге айналған және кең таралған сөздер " тұлғаның өзін-өзі жүзеге асыруы (самореализация )", "өзін-өзі өзектендіру", " тұлғалық  өсу". және т.б. болып табылады. Бұл ойлар өздігінен туындаған жоқ. Біздің тума биологиялық серіктесіміздің өсуін және адамдардың дамуын психологиялық өсу мен даму тенденциясы ажыратып көрсетеді. Бұл тенденцияны адамдардың өзін көрсетуге деген талпынысы, өзін түсінуді қалау және өзінің қабілеттерін толық әлемде жүзеге асыруға деген қажеттіліктен туады деп көптеген психологтар қарастырған болатын. </a:t>
            </a:r>
            <a:endParaRPr/>
          </a:p>
          <a:p>
            <a:pPr>
              <a:lnSpc>
                <a:spcPct val="100000"/>
              </a:lnSpc>
            </a:pPr>
            <a:endParaRPr/>
          </a:p>
        </p:txBody>
      </p:sp>
    </p:spTree>
  </p:cSld>
  <p:transition>
    <p:wipe dir="r"/>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457200" y="714240"/>
            <a:ext cx="8228880" cy="5609520"/>
          </a:xfrm>
          <a:prstGeom prst="rect">
            <a:avLst/>
          </a:prstGeom>
        </p:spPr>
        <p:txBody>
          <a:bodyPr bIns="45000" lIns="90000" rIns="90000" tIns="45000"/>
          <a:p>
            <a:pPr algn="just">
              <a:lnSpc>
                <a:spcPct val="100000"/>
              </a:lnSpc>
              <a:buSzPct val="25000"/>
              <a:buFont charset="2" typeface="Wingdings 2"/>
              <a:buChar char=""/>
            </a:pPr>
            <a:r>
              <a:rPr b="1" lang="ru-RU" sz="2600">
                <a:solidFill>
                  <a:srgbClr val="000000"/>
                </a:solidFill>
                <a:latin typeface="Constantia"/>
              </a:rPr>
              <a:t>Тұлға теориясы.</a:t>
            </a:r>
            <a:r>
              <a:rPr lang="ru-RU" sz="2600">
                <a:solidFill>
                  <a:srgbClr val="000000"/>
                </a:solidFill>
                <a:latin typeface="Constantia"/>
              </a:rPr>
              <a:t> Классикалық фрейдизм адам табиғатына пессимистік көзқарасты ұстанады, яғни, олардың айтуы бойынша адам табиғаты - жағымсыз-асоциалды және деструктивті. Сондай-ақ адам бұнымен өздігінен күресе алмайды, оны психоаналитиктің  көмегімен шешуге болады. Осыған сәйкес, психоанализ шеңберінде, "тұлғалық өсу" түсінігі мүмкін емес және болмайды. </a:t>
            </a:r>
            <a:endParaRPr/>
          </a:p>
          <a:p>
            <a:pPr algn="just">
              <a:lnSpc>
                <a:spcPct val="100000"/>
              </a:lnSpc>
              <a:buSzPct val="25000"/>
              <a:buFont charset="2" typeface="Wingdings 2"/>
              <a:buChar char=""/>
            </a:pPr>
            <a:r>
              <a:rPr b="1" i="1" lang="ru-RU" sz="2600">
                <a:solidFill>
                  <a:srgbClr val="000000"/>
                </a:solidFill>
                <a:latin typeface="Constantia"/>
              </a:rPr>
              <a:t>В. Франкл</a:t>
            </a:r>
            <a:r>
              <a:rPr i="1" lang="ru-RU" sz="2600">
                <a:solidFill>
                  <a:srgbClr val="000000"/>
                </a:solidFill>
                <a:latin typeface="Constantia"/>
              </a:rPr>
              <a:t> </a:t>
            </a:r>
            <a:r>
              <a:rPr lang="ru-RU" sz="2600">
                <a:solidFill>
                  <a:srgbClr val="000000"/>
                </a:solidFill>
                <a:latin typeface="Constantia"/>
              </a:rPr>
              <a:t>мен </a:t>
            </a:r>
            <a:r>
              <a:rPr b="1" i="1" lang="ru-RU" sz="2600">
                <a:solidFill>
                  <a:srgbClr val="000000"/>
                </a:solidFill>
                <a:latin typeface="Constantia"/>
              </a:rPr>
              <a:t>Дж.Бюдженталдың</a:t>
            </a:r>
            <a:r>
              <a:rPr lang="ru-RU" sz="2600">
                <a:solidFill>
                  <a:srgbClr val="000000"/>
                </a:solidFill>
                <a:latin typeface="Constantia"/>
              </a:rPr>
              <a:t> экзистенциалды бағытында адам бастапқыда мәнге ие болмайды, бірақ оны өзін-өзі қалыптастыру  кезінде иеленеді, бұл жерде жағымды өзектенуге кепілдеме берілмейді, бірақ адамның өзіндік бостандығы мен жауапкершілікті таңдауының нәтижесі  болып табылады. </a:t>
            </a:r>
            <a:endParaRPr/>
          </a:p>
          <a:p>
            <a:pPr algn="just">
              <a:lnSpc>
                <a:spcPct val="100000"/>
              </a:lnSpc>
            </a:pPr>
            <a:endParaRPr/>
          </a:p>
        </p:txBody>
      </p:sp>
    </p:spTree>
  </p:cSld>
  <p:transition>
    <p:wipe dir="r"/>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6" name="Picture 2"/>
          <p:cNvPicPr/>
          <p:nvPr/>
        </p:nvPicPr>
        <p:blipFill>
          <a:blip r:embed="rId1"/>
          <a:stretch>
            <a:fillRect/>
          </a:stretch>
        </p:blipFill>
        <p:spPr>
          <a:xfrm>
            <a:off x="500040" y="928800"/>
            <a:ext cx="3857040" cy="4357080"/>
          </a:xfrm>
          <a:prstGeom prst="rect">
            <a:avLst/>
          </a:prstGeom>
        </p:spPr>
      </p:pic>
      <p:pic>
        <p:nvPicPr>
          <p:cNvPr descr="" id="87" name="Picture 3"/>
          <p:cNvPicPr/>
          <p:nvPr/>
        </p:nvPicPr>
        <p:blipFill>
          <a:blip r:embed="rId2"/>
          <a:stretch>
            <a:fillRect/>
          </a:stretch>
        </p:blipFill>
        <p:spPr>
          <a:xfrm>
            <a:off x="4572000" y="1428840"/>
            <a:ext cx="3857040" cy="4071240"/>
          </a:xfrm>
          <a:prstGeom prst="rect">
            <a:avLst/>
          </a:prstGeom>
          <a:ln w="190440">
            <a:solidFill>
              <a:srgbClr val="ffffff"/>
            </a:solidFill>
            <a:miter/>
          </a:ln>
        </p:spPr>
      </p:pic>
      <p:sp>
        <p:nvSpPr>
          <p:cNvPr id="88" name="CustomShape 1"/>
          <p:cNvSpPr/>
          <p:nvPr/>
        </p:nvSpPr>
        <p:spPr>
          <a:xfrm rot="21345600">
            <a:off x="782640" y="5587920"/>
            <a:ext cx="3155040" cy="638640"/>
          </a:xfrm>
          <a:prstGeom prst="rect">
            <a:avLst/>
          </a:prstGeom>
        </p:spPr>
        <p:txBody>
          <a:bodyPr bIns="45000" lIns="90000" rIns="90000" tIns="45000"/>
          <a:p>
            <a:pPr>
              <a:lnSpc>
                <a:spcPct val="100000"/>
              </a:lnSpc>
            </a:pPr>
            <a:r>
              <a:rPr b="1" i="1" lang="ru-RU" sz="3600">
                <a:solidFill>
                  <a:srgbClr val="0f6fc6"/>
                </a:solidFill>
                <a:latin typeface="Constantia"/>
              </a:rPr>
              <a:t>В. Франкл</a:t>
            </a:r>
            <a:r>
              <a:rPr i="1" lang="ru-RU" sz="3600">
                <a:solidFill>
                  <a:srgbClr val="0f6fc6"/>
                </a:solidFill>
                <a:latin typeface="Constantia"/>
              </a:rPr>
              <a:t> </a:t>
            </a:r>
            <a:endParaRPr/>
          </a:p>
        </p:txBody>
      </p:sp>
      <p:sp>
        <p:nvSpPr>
          <p:cNvPr id="89" name="CustomShape 2"/>
          <p:cNvSpPr/>
          <p:nvPr/>
        </p:nvSpPr>
        <p:spPr>
          <a:xfrm rot="21173400">
            <a:off x="5566680" y="5707080"/>
            <a:ext cx="3264480" cy="516600"/>
          </a:xfrm>
          <a:prstGeom prst="rect">
            <a:avLst/>
          </a:prstGeom>
        </p:spPr>
        <p:txBody>
          <a:bodyPr bIns="45000" lIns="90000" rIns="90000" tIns="45000"/>
          <a:p>
            <a:pPr>
              <a:lnSpc>
                <a:spcPct val="100000"/>
              </a:lnSpc>
            </a:pPr>
            <a:r>
              <a:rPr b="1" i="1" lang="ru-RU" sz="2800">
                <a:solidFill>
                  <a:srgbClr val="ff0000"/>
                </a:solidFill>
                <a:latin typeface="Constantia"/>
              </a:rPr>
              <a:t>Дж.Бюджентал</a:t>
            </a:r>
            <a:endParaRPr/>
          </a:p>
        </p:txBody>
      </p:sp>
    </p:spTree>
  </p:cSld>
  <p:transition>
    <p:wipe dir="r"/>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CustomShape 1"/>
          <p:cNvSpPr/>
          <p:nvPr/>
        </p:nvSpPr>
        <p:spPr>
          <a:xfrm>
            <a:off x="214200" y="571320"/>
            <a:ext cx="8571960" cy="6071400"/>
          </a:xfrm>
          <a:prstGeom prst="rect">
            <a:avLst/>
          </a:prstGeom>
        </p:spPr>
        <p:txBody>
          <a:bodyPr bIns="45000" lIns="90000" rIns="90000" tIns="45000"/>
          <a:p>
            <a:pPr algn="just">
              <a:lnSpc>
                <a:spcPct val="100000"/>
              </a:lnSpc>
              <a:buSzPct val="25000"/>
              <a:buFont charset="2" typeface="Wingdings 2"/>
              <a:buChar char=""/>
            </a:pPr>
            <a:r>
              <a:rPr lang="ru-RU" sz="2300">
                <a:solidFill>
                  <a:srgbClr val="000000"/>
                </a:solidFill>
                <a:latin typeface="Times New Roman"/>
              </a:rPr>
              <a:t>Бұл ойдың кең тарауы нәтижесінде бихевиористер мен кеңес психологиясының біршама бағыттары осы ойды қолдаған болаты. Бұл бағыттардың ұстанған түсініктері ретінде  тұлғаның өсуі емес, дамуын айтсақ болады.</a:t>
            </a:r>
            <a:endParaRPr/>
          </a:p>
          <a:p>
            <a:pPr algn="just">
              <a:lnSpc>
                <a:spcPct val="100000"/>
              </a:lnSpc>
              <a:buSzPct val="25000"/>
              <a:buFont charset="2" typeface="Wingdings 2"/>
              <a:buChar char=""/>
            </a:pPr>
            <a:r>
              <a:rPr lang="ru-RU" sz="2300">
                <a:solidFill>
                  <a:srgbClr val="000000"/>
                </a:solidFill>
                <a:latin typeface="Times New Roman"/>
              </a:rPr>
              <a:t>Христиандық антропология тұрғысынан қарайтын болсақ, адам табиғатының мәні Адамның күнәхарлануы  қалыптан тыс күй болып  табылады, ал оның "өздігі (самость)" тұлғалық шама болып табылмайды, бірақ адам мен Құдай арасындағы кедергі  ,сонымен қатар , адамдар арасындағы да . </a:t>
            </a:r>
            <a:endParaRPr/>
          </a:p>
          <a:p>
            <a:pPr algn="just">
              <a:lnSpc>
                <a:spcPct val="100000"/>
              </a:lnSpc>
              <a:buSzPct val="25000"/>
              <a:buFont charset="2" typeface="Wingdings 2"/>
              <a:buChar char=""/>
            </a:pPr>
            <a:r>
              <a:rPr lang="ru-RU" sz="2300">
                <a:solidFill>
                  <a:srgbClr val="000000"/>
                </a:solidFill>
                <a:latin typeface="Times New Roman"/>
              </a:rPr>
              <a:t>Православиелiк оқуға, адам жаны тек жоғарыға ғана ұмтылмайды, күнә жасауға да душар болады, яғни, жанның барлық қозғалыстарын бұрмалай отырып, оны тереңнен жаралайды. </a:t>
            </a:r>
            <a:endParaRPr/>
          </a:p>
          <a:p>
            <a:pPr algn="just">
              <a:lnSpc>
                <a:spcPct val="100000"/>
              </a:lnSpc>
              <a:buSzPct val="25000"/>
              <a:buFont charset="2" typeface="Wingdings 2"/>
              <a:buChar char=""/>
            </a:pPr>
            <a:r>
              <a:rPr b="1" lang="ru-RU" sz="2300">
                <a:solidFill>
                  <a:srgbClr val="000000"/>
                </a:solidFill>
                <a:latin typeface="Times New Roman"/>
              </a:rPr>
              <a:t>НЛБ -да </a:t>
            </a:r>
            <a:r>
              <a:rPr lang="ru-RU" sz="2300">
                <a:solidFill>
                  <a:srgbClr val="000000"/>
                </a:solidFill>
                <a:latin typeface="Times New Roman"/>
              </a:rPr>
              <a:t>" тұлғалық  өсу" түсінігі қолданылмайды. Бұл бағыт тек сәтті техникаларды моделдейді және принципті түрде " адам табиғатында шындығында не жатыр" деген сұраққа жауап беруден қашады. </a:t>
            </a:r>
            <a:endParaRPr/>
          </a:p>
          <a:p>
            <a:pPr algn="just">
              <a:lnSpc>
                <a:spcPct val="100000"/>
              </a:lnSpc>
            </a:pPr>
            <a:endParaRPr/>
          </a:p>
        </p:txBody>
      </p:sp>
    </p:spTree>
  </p:cSld>
  <p:transition>
    <p:wipe dir="r"/>
  </p:transition>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CustomShape 1"/>
          <p:cNvSpPr/>
          <p:nvPr/>
        </p:nvSpPr>
        <p:spPr>
          <a:xfrm>
            <a:off x="3571920" y="714240"/>
            <a:ext cx="5285520" cy="6143040"/>
          </a:xfrm>
          <a:prstGeom prst="rect">
            <a:avLst/>
          </a:prstGeom>
        </p:spPr>
        <p:txBody>
          <a:bodyPr bIns="45000" lIns="90000" rIns="90000" tIns="45000"/>
          <a:p>
            <a:pPr algn="just">
              <a:lnSpc>
                <a:spcPct val="100000"/>
              </a:lnSpc>
              <a:buSzPct val="25000"/>
              <a:buFont charset="2" typeface="Wingdings 2"/>
              <a:buChar char=""/>
            </a:pPr>
            <a:r>
              <a:rPr lang="ru-RU" sz="2600">
                <a:solidFill>
                  <a:srgbClr val="000000"/>
                </a:solidFill>
                <a:latin typeface="Times New Roman"/>
              </a:rPr>
              <a:t>Өз уақытында </a:t>
            </a:r>
            <a:r>
              <a:rPr b="1" lang="ru-RU" sz="2600">
                <a:solidFill>
                  <a:srgbClr val="000000"/>
                </a:solidFill>
                <a:latin typeface="Times New Roman"/>
              </a:rPr>
              <a:t>Макс Отто </a:t>
            </a:r>
            <a:r>
              <a:rPr lang="ru-RU" sz="2600">
                <a:solidFill>
                  <a:srgbClr val="000000"/>
                </a:solidFill>
                <a:latin typeface="Times New Roman"/>
              </a:rPr>
              <a:t>былай деген: " Адамның терең философиялық қайнар көзі,яғни, оны әрекеттендіріп және қалыптастыратын сенім болып табылады немесе оны сенімнің болмауы. Егер адам адамдарға сенім білдіріп әрекет ететін болса және соның нәтижесінде мәнді нәрсеге қол жеткізе алатынына сенсе, онда ол өз өміріне және әлемге өзінің сенімімен үйлесімді болатын ой қалыптастырар еді. Сенiмнiң жоқтығы тиiстi ұсыныстарды тудырады " (Хорни К., 1993, с. 235). Осылармен қатар адамда - құндылық құрауыштары болады.  Бұл аксиомалық ұстаным болып табылады және концептуалды құрылыстардың нақты іргетасы болады. </a:t>
            </a:r>
            <a:endParaRPr/>
          </a:p>
          <a:p>
            <a:pPr algn="just">
              <a:lnSpc>
                <a:spcPct val="100000"/>
              </a:lnSpc>
            </a:pPr>
            <a:endParaRPr/>
          </a:p>
        </p:txBody>
      </p:sp>
      <p:pic>
        <p:nvPicPr>
          <p:cNvPr descr="" id="92" name="Picture 2"/>
          <p:cNvPicPr/>
          <p:nvPr/>
        </p:nvPicPr>
        <p:blipFill>
          <a:blip r:embed="rId1"/>
          <a:stretch>
            <a:fillRect/>
          </a:stretch>
        </p:blipFill>
        <p:spPr>
          <a:xfrm>
            <a:off x="0" y="571320"/>
            <a:ext cx="3928320" cy="5857200"/>
          </a:xfrm>
          <a:prstGeom prst="rect">
            <a:avLst/>
          </a:prstGeom>
        </p:spPr>
      </p:pic>
    </p:spTree>
  </p:cSld>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